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7"/>
  </p:notesMasterIdLst>
  <p:handoutMasterIdLst>
    <p:handoutMasterId r:id="rId28"/>
  </p:handoutMasterIdLst>
  <p:sldIdLst>
    <p:sldId id="269" r:id="rId2"/>
    <p:sldId id="277" r:id="rId3"/>
    <p:sldId id="279" r:id="rId4"/>
    <p:sldId id="300" r:id="rId5"/>
    <p:sldId id="284" r:id="rId6"/>
    <p:sldId id="322" r:id="rId7"/>
    <p:sldId id="262" r:id="rId8"/>
    <p:sldId id="307" r:id="rId9"/>
    <p:sldId id="306" r:id="rId10"/>
    <p:sldId id="308" r:id="rId11"/>
    <p:sldId id="309" r:id="rId12"/>
    <p:sldId id="283" r:id="rId13"/>
    <p:sldId id="286" r:id="rId14"/>
    <p:sldId id="323" r:id="rId15"/>
    <p:sldId id="310" r:id="rId16"/>
    <p:sldId id="316" r:id="rId17"/>
    <p:sldId id="318" r:id="rId18"/>
    <p:sldId id="267" r:id="rId19"/>
    <p:sldId id="303" r:id="rId20"/>
    <p:sldId id="324" r:id="rId21"/>
    <p:sldId id="301" r:id="rId22"/>
    <p:sldId id="299" r:id="rId23"/>
    <p:sldId id="288" r:id="rId24"/>
    <p:sldId id="289" r:id="rId25"/>
    <p:sldId id="321" r:id="rId26"/>
  </p:sldIdLst>
  <p:sldSz cx="9144000" cy="6858000" type="screen4x3"/>
  <p:notesSz cx="6858000" cy="96504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D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7" autoAdjust="0"/>
    <p:restoredTop sz="94687" autoAdjust="0"/>
  </p:normalViewPr>
  <p:slideViewPr>
    <p:cSldViewPr>
      <p:cViewPr varScale="1">
        <p:scale>
          <a:sx n="86" d="100"/>
          <a:sy n="86" d="100"/>
        </p:scale>
        <p:origin x="13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5093A-7CA6-4A8C-92F3-567B29863C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F57804-5E59-42DE-B81D-0CA702E43A52}">
      <dgm:prSet custT="1"/>
      <dgm:spPr/>
      <dgm:t>
        <a:bodyPr/>
        <a:lstStyle/>
        <a:p>
          <a:r>
            <a:rPr lang="it-IT" sz="2400">
              <a:latin typeface="Times New Roman" panose="02020603050405020304" pitchFamily="18" charset="0"/>
              <a:cs typeface="Times New Roman" panose="02020603050405020304" pitchFamily="18" charset="0"/>
            </a:rPr>
            <a:t>L’offerta formativa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6C737-507E-49C1-A9ED-F8D624E8FDE8}" type="parTrans" cxnId="{2F80538C-C9FF-4131-B498-8B26077C562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C7D47-7BDB-4A1E-AE1E-0EF93696D176}" type="sibTrans" cxnId="{2F80538C-C9FF-4131-B498-8B26077C562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CFC56-7BA4-4004-9E60-BE6963F6217D}">
      <dgm:prSet custT="1"/>
      <dgm:spPr/>
      <dgm:t>
        <a:bodyPr/>
        <a:lstStyle/>
        <a:p>
          <a: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 corsi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F23A1-3D3D-4E44-9E02-FA3C13FD4D3A}" type="parTrans" cxnId="{F0918BCE-67DD-4BCD-92B9-C5AA00719FD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3B67D-7488-449F-9145-E23676124C1C}" type="sibTrans" cxnId="{F0918BCE-67DD-4BCD-92B9-C5AA00719FD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3CE6A-FBCC-464F-ADB1-4C857C2F33AC}">
      <dgm:prSet custT="1"/>
      <dgm:spPr/>
      <dgm:t>
        <a:bodyPr/>
        <a:lstStyle/>
        <a:p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Obiettivi formativi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EB96D-B9FC-43AC-811B-2F388000E3DE}" type="parTrans" cxnId="{5305A222-8454-4E04-B9D8-08A92719C0B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211F-C67D-42E8-BCDB-1280D2CB1C06}" type="sibTrans" cxnId="{5305A222-8454-4E04-B9D8-08A92719C0B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B0C7C-5695-4E23-95FE-209003B8419F}">
      <dgm:prSet custT="1"/>
      <dgm:spPr/>
      <dgm:t>
        <a:bodyPr/>
        <a:lstStyle/>
        <a:p>
          <a: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Dati sui laureati dei nostri Corsi di Laurea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C0F5A-107E-4DA5-B62A-07BE0FB16CBC}" type="parTrans" cxnId="{CA64F1D0-3E98-4B08-A880-FB7B0557B8F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F3D4C-90CB-4BAF-9574-1F152868D706}" type="sibTrans" cxnId="{CA64F1D0-3E98-4B08-A880-FB7B0557B8F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04B68-B861-4917-99BC-50801B54D337}">
      <dgm:prSet custT="1"/>
      <dgm:spPr/>
      <dgm:t>
        <a:bodyPr/>
        <a:lstStyle/>
        <a:p>
          <a:r>
            <a:rPr lang="it-IT" sz="2400">
              <a:latin typeface="Times New Roman" panose="02020603050405020304" pitchFamily="18" charset="0"/>
              <a:cs typeface="Times New Roman" panose="02020603050405020304" pitchFamily="18" charset="0"/>
            </a:rPr>
            <a:t>Organizzazione e Servizi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0E677-E347-4CEF-84EF-ED730A80CFC0}" type="parTrans" cxnId="{744A0CC0-D7C4-4E07-A0B9-CC244B0798C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A1E32-9151-4F53-80C7-306DD3001D2F}" type="sibTrans" cxnId="{744A0CC0-D7C4-4E07-A0B9-CC244B0798C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888F0-D1EF-4D6E-AC03-CA0033FC17B3}">
      <dgm:prSet custT="1"/>
      <dgm:spPr/>
      <dgm:t>
        <a:bodyPr/>
        <a:lstStyle/>
        <a:p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Piano di studi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3C749-5808-4A05-BDAB-8FD66042E0EB}" type="sibTrans" cxnId="{08E15A4E-C14C-48CD-B0CF-E00910F83F5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C03AC-E8C1-47E2-9F81-F4C89481BB3E}" type="parTrans" cxnId="{08E15A4E-C14C-48CD-B0CF-E00910F83F5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B033C-2D83-43D4-9BC0-6F8F00C380B8}">
      <dgm:prSet custT="1"/>
      <dgm:spPr/>
      <dgm:t>
        <a:bodyPr/>
        <a:lstStyle/>
        <a:p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Sbocchi occupazionali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E9724-E2FF-4A9B-B423-7082DB52D835}" type="sibTrans" cxnId="{37E58165-A20C-474C-92A2-9386F798284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6915C-BBB7-417F-B6AC-CDB8C885F9FD}" type="parTrans" cxnId="{37E58165-A20C-474C-92A2-9386F798284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C5FEC-3414-404A-8633-F5B1683D2168}" type="pres">
      <dgm:prSet presAssocID="{7BB5093A-7CA6-4A8C-92F3-567B29863C73}" presName="root" presStyleCnt="0">
        <dgm:presLayoutVars>
          <dgm:dir/>
          <dgm:resizeHandles val="exact"/>
        </dgm:presLayoutVars>
      </dgm:prSet>
      <dgm:spPr/>
    </dgm:pt>
    <dgm:pt modelId="{48436C99-3ABF-43A4-9A10-A2CC7E222C28}" type="pres">
      <dgm:prSet presAssocID="{65F57804-5E59-42DE-B81D-0CA702E43A52}" presName="compNode" presStyleCnt="0"/>
      <dgm:spPr/>
    </dgm:pt>
    <dgm:pt modelId="{519B781B-EC7D-4B9B-8D4E-0A63D20431E9}" type="pres">
      <dgm:prSet presAssocID="{65F57804-5E59-42DE-B81D-0CA702E43A52}" presName="bgRect" presStyleLbl="bgShp" presStyleIdx="0" presStyleCnt="4"/>
      <dgm:spPr/>
    </dgm:pt>
    <dgm:pt modelId="{61FF3A33-1AE8-4092-B465-AADD389DEBF5}" type="pres">
      <dgm:prSet presAssocID="{65F57804-5E59-42DE-B81D-0CA702E43A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561C72A-8D86-4044-BF4B-29E1020C7F2B}" type="pres">
      <dgm:prSet presAssocID="{65F57804-5E59-42DE-B81D-0CA702E43A52}" presName="spaceRect" presStyleCnt="0"/>
      <dgm:spPr/>
    </dgm:pt>
    <dgm:pt modelId="{DBF4FEF8-C00C-497D-B3A4-FB75531781D2}" type="pres">
      <dgm:prSet presAssocID="{65F57804-5E59-42DE-B81D-0CA702E43A52}" presName="parTx" presStyleLbl="revTx" presStyleIdx="0" presStyleCnt="5">
        <dgm:presLayoutVars>
          <dgm:chMax val="0"/>
          <dgm:chPref val="0"/>
        </dgm:presLayoutVars>
      </dgm:prSet>
      <dgm:spPr/>
    </dgm:pt>
    <dgm:pt modelId="{AEE42AA1-2FC6-4CBB-9D6A-84637E72BF3B}" type="pres">
      <dgm:prSet presAssocID="{E86C7D47-7BDB-4A1E-AE1E-0EF93696D176}" presName="sibTrans" presStyleCnt="0"/>
      <dgm:spPr/>
    </dgm:pt>
    <dgm:pt modelId="{E2BB11F8-0FA3-4CFC-A54C-0161F924C5BE}" type="pres">
      <dgm:prSet presAssocID="{ADBCFC56-7BA4-4004-9E60-BE6963F6217D}" presName="compNode" presStyleCnt="0"/>
      <dgm:spPr/>
    </dgm:pt>
    <dgm:pt modelId="{6D8CF635-66E9-4BDB-8DAB-E51A4B1A5F2A}" type="pres">
      <dgm:prSet presAssocID="{ADBCFC56-7BA4-4004-9E60-BE6963F6217D}" presName="bgRect" presStyleLbl="bgShp" presStyleIdx="1" presStyleCnt="4"/>
      <dgm:spPr/>
    </dgm:pt>
    <dgm:pt modelId="{04F249CE-9F4B-408B-956F-15F6D6ADF50B}" type="pres">
      <dgm:prSet presAssocID="{ADBCFC56-7BA4-4004-9E60-BE6963F6217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</dgm:spPr>
    </dgm:pt>
    <dgm:pt modelId="{A467E2DC-4E95-4DFF-A922-9C5BC06998D6}" type="pres">
      <dgm:prSet presAssocID="{ADBCFC56-7BA4-4004-9E60-BE6963F6217D}" presName="spaceRect" presStyleCnt="0"/>
      <dgm:spPr/>
    </dgm:pt>
    <dgm:pt modelId="{C1FB766A-E54F-4852-B667-D4C910E477BB}" type="pres">
      <dgm:prSet presAssocID="{ADBCFC56-7BA4-4004-9E60-BE6963F6217D}" presName="parTx" presStyleLbl="revTx" presStyleIdx="1" presStyleCnt="5">
        <dgm:presLayoutVars>
          <dgm:chMax val="0"/>
          <dgm:chPref val="0"/>
        </dgm:presLayoutVars>
      </dgm:prSet>
      <dgm:spPr/>
    </dgm:pt>
    <dgm:pt modelId="{824971AC-71AE-4146-9A83-43F0061976FA}" type="pres">
      <dgm:prSet presAssocID="{ADBCFC56-7BA4-4004-9E60-BE6963F6217D}" presName="desTx" presStyleLbl="revTx" presStyleIdx="2" presStyleCnt="5" custScaleX="124207">
        <dgm:presLayoutVars/>
      </dgm:prSet>
      <dgm:spPr/>
    </dgm:pt>
    <dgm:pt modelId="{D23BB4C5-D8F3-4543-81B1-6348F1FE3F28}" type="pres">
      <dgm:prSet presAssocID="{AFF3B67D-7488-449F-9145-E23676124C1C}" presName="sibTrans" presStyleCnt="0"/>
      <dgm:spPr/>
    </dgm:pt>
    <dgm:pt modelId="{19FFC036-D7E8-4428-B6C0-05291759F847}" type="pres">
      <dgm:prSet presAssocID="{C81B0C7C-5695-4E23-95FE-209003B8419F}" presName="compNode" presStyleCnt="0"/>
      <dgm:spPr/>
    </dgm:pt>
    <dgm:pt modelId="{675AD110-4A03-4B7E-97E1-5752DDB85D4D}" type="pres">
      <dgm:prSet presAssocID="{C81B0C7C-5695-4E23-95FE-209003B8419F}" presName="bgRect" presStyleLbl="bgShp" presStyleIdx="2" presStyleCnt="4"/>
      <dgm:spPr/>
    </dgm:pt>
    <dgm:pt modelId="{7595DACF-F2A1-4F7C-AF3F-F2A99D53A982}" type="pres">
      <dgm:prSet presAssocID="{C81B0C7C-5695-4E23-95FE-209003B8419F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4C6A245-878F-48EB-94DA-90611704C1C2}" type="pres">
      <dgm:prSet presAssocID="{C81B0C7C-5695-4E23-95FE-209003B8419F}" presName="spaceRect" presStyleCnt="0"/>
      <dgm:spPr/>
    </dgm:pt>
    <dgm:pt modelId="{7FD3E4D2-C98B-409C-ACC7-CE41409B79AA}" type="pres">
      <dgm:prSet presAssocID="{C81B0C7C-5695-4E23-95FE-209003B8419F}" presName="parTx" presStyleLbl="revTx" presStyleIdx="3" presStyleCnt="5">
        <dgm:presLayoutVars>
          <dgm:chMax val="0"/>
          <dgm:chPref val="0"/>
        </dgm:presLayoutVars>
      </dgm:prSet>
      <dgm:spPr/>
    </dgm:pt>
    <dgm:pt modelId="{4541CF2E-B198-4867-94CB-8451B57EC294}" type="pres">
      <dgm:prSet presAssocID="{49BF3D4C-90CB-4BAF-9574-1F152868D706}" presName="sibTrans" presStyleCnt="0"/>
      <dgm:spPr/>
    </dgm:pt>
    <dgm:pt modelId="{6988383C-6F06-4A31-9AE6-63D474A9328E}" type="pres">
      <dgm:prSet presAssocID="{09204B68-B861-4917-99BC-50801B54D337}" presName="compNode" presStyleCnt="0"/>
      <dgm:spPr/>
    </dgm:pt>
    <dgm:pt modelId="{E1F4FC2B-A1B7-4398-B1D1-DECFF49F36F3}" type="pres">
      <dgm:prSet presAssocID="{09204B68-B861-4917-99BC-50801B54D337}" presName="bgRect" presStyleLbl="bgShp" presStyleIdx="3" presStyleCnt="4"/>
      <dgm:spPr/>
    </dgm:pt>
    <dgm:pt modelId="{2721878C-1F19-4F41-B5D0-91DAC847FF6F}" type="pres">
      <dgm:prSet presAssocID="{09204B68-B861-4917-99BC-50801B54D337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C6D4591B-1265-4E55-819D-B5A9A47F4C42}" type="pres">
      <dgm:prSet presAssocID="{09204B68-B861-4917-99BC-50801B54D337}" presName="spaceRect" presStyleCnt="0"/>
      <dgm:spPr/>
    </dgm:pt>
    <dgm:pt modelId="{962C90CC-6B81-4FAA-8AA4-F56AF85CF1D6}" type="pres">
      <dgm:prSet presAssocID="{09204B68-B861-4917-99BC-50801B54D33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BDD380C-EF19-4E2A-B025-9698E3842F3F}" type="presOf" srcId="{09204B68-B861-4917-99BC-50801B54D337}" destId="{962C90CC-6B81-4FAA-8AA4-F56AF85CF1D6}" srcOrd="0" destOrd="0" presId="urn:microsoft.com/office/officeart/2018/2/layout/IconVerticalSolidList"/>
    <dgm:cxn modelId="{5305A222-8454-4E04-B9D8-08A92719C0BA}" srcId="{ADBCFC56-7BA4-4004-9E60-BE6963F6217D}" destId="{CA63CE6A-FBCC-464F-ADB1-4C857C2F33AC}" srcOrd="0" destOrd="0" parTransId="{223EB96D-B9FC-43AC-811B-2F388000E3DE}" sibTransId="{A0F6211F-C67D-42E8-BCDB-1280D2CB1C06}"/>
    <dgm:cxn modelId="{14712C32-A48F-42AB-936A-BEA8CF0D4E61}" type="presOf" srcId="{78EB033C-2D83-43D4-9BC0-6F8F00C380B8}" destId="{824971AC-71AE-4146-9A83-43F0061976FA}" srcOrd="0" destOrd="2" presId="urn:microsoft.com/office/officeart/2018/2/layout/IconVerticalSolidList"/>
    <dgm:cxn modelId="{37E58165-A20C-474C-92A2-9386F798284E}" srcId="{ADBCFC56-7BA4-4004-9E60-BE6963F6217D}" destId="{78EB033C-2D83-43D4-9BC0-6F8F00C380B8}" srcOrd="2" destOrd="0" parTransId="{AC56915C-BBB7-417F-B6AC-CDB8C885F9FD}" sibTransId="{F84E9724-E2FF-4A9B-B423-7082DB52D835}"/>
    <dgm:cxn modelId="{08E15A4E-C14C-48CD-B0CF-E00910F83F5E}" srcId="{ADBCFC56-7BA4-4004-9E60-BE6963F6217D}" destId="{A35888F0-D1EF-4D6E-AC03-CA0033FC17B3}" srcOrd="1" destOrd="0" parTransId="{1EDC03AC-E8C1-47E2-9F81-F4C89481BB3E}" sibTransId="{DBB3C749-5808-4A05-BDAB-8FD66042E0EB}"/>
    <dgm:cxn modelId="{90C2FC57-E4ED-4CEA-8DC2-4385D089C54E}" type="presOf" srcId="{A35888F0-D1EF-4D6E-AC03-CA0033FC17B3}" destId="{824971AC-71AE-4146-9A83-43F0061976FA}" srcOrd="0" destOrd="1" presId="urn:microsoft.com/office/officeart/2018/2/layout/IconVerticalSolidList"/>
    <dgm:cxn modelId="{89A4967F-D9E0-40C2-84F6-28FB129918B3}" type="presOf" srcId="{65F57804-5E59-42DE-B81D-0CA702E43A52}" destId="{DBF4FEF8-C00C-497D-B3A4-FB75531781D2}" srcOrd="0" destOrd="0" presId="urn:microsoft.com/office/officeart/2018/2/layout/IconVerticalSolidList"/>
    <dgm:cxn modelId="{B6BD208B-A6BE-40F7-A123-8859FDFA5F65}" type="presOf" srcId="{CA63CE6A-FBCC-464F-ADB1-4C857C2F33AC}" destId="{824971AC-71AE-4146-9A83-43F0061976FA}" srcOrd="0" destOrd="0" presId="urn:microsoft.com/office/officeart/2018/2/layout/IconVerticalSolidList"/>
    <dgm:cxn modelId="{2F80538C-C9FF-4131-B498-8B26077C5628}" srcId="{7BB5093A-7CA6-4A8C-92F3-567B29863C73}" destId="{65F57804-5E59-42DE-B81D-0CA702E43A52}" srcOrd="0" destOrd="0" parTransId="{C366C737-507E-49C1-A9ED-F8D624E8FDE8}" sibTransId="{E86C7D47-7BDB-4A1E-AE1E-0EF93696D176}"/>
    <dgm:cxn modelId="{C7EB50BC-58C0-4BF6-A51B-3CCFC43B7D8F}" type="presOf" srcId="{C81B0C7C-5695-4E23-95FE-209003B8419F}" destId="{7FD3E4D2-C98B-409C-ACC7-CE41409B79AA}" srcOrd="0" destOrd="0" presId="urn:microsoft.com/office/officeart/2018/2/layout/IconVerticalSolidList"/>
    <dgm:cxn modelId="{744A0CC0-D7C4-4E07-A0B9-CC244B0798C6}" srcId="{7BB5093A-7CA6-4A8C-92F3-567B29863C73}" destId="{09204B68-B861-4917-99BC-50801B54D337}" srcOrd="3" destOrd="0" parTransId="{DB40E677-E347-4CEF-84EF-ED730A80CFC0}" sibTransId="{900A1E32-9151-4F53-80C7-306DD3001D2F}"/>
    <dgm:cxn modelId="{F0918BCE-67DD-4BCD-92B9-C5AA00719FDF}" srcId="{7BB5093A-7CA6-4A8C-92F3-567B29863C73}" destId="{ADBCFC56-7BA4-4004-9E60-BE6963F6217D}" srcOrd="1" destOrd="0" parTransId="{87BF23A1-3D3D-4E44-9E02-FA3C13FD4D3A}" sibTransId="{AFF3B67D-7488-449F-9145-E23676124C1C}"/>
    <dgm:cxn modelId="{CA64F1D0-3E98-4B08-A880-FB7B0557B8F6}" srcId="{7BB5093A-7CA6-4A8C-92F3-567B29863C73}" destId="{C81B0C7C-5695-4E23-95FE-209003B8419F}" srcOrd="2" destOrd="0" parTransId="{D96C0F5A-107E-4DA5-B62A-07BE0FB16CBC}" sibTransId="{49BF3D4C-90CB-4BAF-9574-1F152868D706}"/>
    <dgm:cxn modelId="{0627E9DC-921C-4C42-B39F-A6A04B6759CB}" type="presOf" srcId="{ADBCFC56-7BA4-4004-9E60-BE6963F6217D}" destId="{C1FB766A-E54F-4852-B667-D4C910E477BB}" srcOrd="0" destOrd="0" presId="urn:microsoft.com/office/officeart/2018/2/layout/IconVerticalSolidList"/>
    <dgm:cxn modelId="{CE8903FE-FB12-4485-B409-B72A5151B54B}" type="presOf" srcId="{7BB5093A-7CA6-4A8C-92F3-567B29863C73}" destId="{B50C5FEC-3414-404A-8633-F5B1683D2168}" srcOrd="0" destOrd="0" presId="urn:microsoft.com/office/officeart/2018/2/layout/IconVerticalSolidList"/>
    <dgm:cxn modelId="{60737851-B3C3-486B-8115-18AB46ECD0F4}" type="presParOf" srcId="{B50C5FEC-3414-404A-8633-F5B1683D2168}" destId="{48436C99-3ABF-43A4-9A10-A2CC7E222C28}" srcOrd="0" destOrd="0" presId="urn:microsoft.com/office/officeart/2018/2/layout/IconVerticalSolidList"/>
    <dgm:cxn modelId="{E2A997F9-ADA9-4101-B516-55C2543077F7}" type="presParOf" srcId="{48436C99-3ABF-43A4-9A10-A2CC7E222C28}" destId="{519B781B-EC7D-4B9B-8D4E-0A63D20431E9}" srcOrd="0" destOrd="0" presId="urn:microsoft.com/office/officeart/2018/2/layout/IconVerticalSolidList"/>
    <dgm:cxn modelId="{ECDC20B4-4EEA-47F4-A42D-3B1D9A458E47}" type="presParOf" srcId="{48436C99-3ABF-43A4-9A10-A2CC7E222C28}" destId="{61FF3A33-1AE8-4092-B465-AADD389DEBF5}" srcOrd="1" destOrd="0" presId="urn:microsoft.com/office/officeart/2018/2/layout/IconVerticalSolidList"/>
    <dgm:cxn modelId="{E5DB18E6-A337-4ED2-B774-3864803B1CE5}" type="presParOf" srcId="{48436C99-3ABF-43A4-9A10-A2CC7E222C28}" destId="{F561C72A-8D86-4044-BF4B-29E1020C7F2B}" srcOrd="2" destOrd="0" presId="urn:microsoft.com/office/officeart/2018/2/layout/IconVerticalSolidList"/>
    <dgm:cxn modelId="{88ACB0D2-0D7D-4A39-90B3-813BE71A6937}" type="presParOf" srcId="{48436C99-3ABF-43A4-9A10-A2CC7E222C28}" destId="{DBF4FEF8-C00C-497D-B3A4-FB75531781D2}" srcOrd="3" destOrd="0" presId="urn:microsoft.com/office/officeart/2018/2/layout/IconVerticalSolidList"/>
    <dgm:cxn modelId="{3C17AE93-3493-424F-A99A-C503EB95233F}" type="presParOf" srcId="{B50C5FEC-3414-404A-8633-F5B1683D2168}" destId="{AEE42AA1-2FC6-4CBB-9D6A-84637E72BF3B}" srcOrd="1" destOrd="0" presId="urn:microsoft.com/office/officeart/2018/2/layout/IconVerticalSolidList"/>
    <dgm:cxn modelId="{96A1F0CD-DF6F-4B15-BB63-7992D45CBDA1}" type="presParOf" srcId="{B50C5FEC-3414-404A-8633-F5B1683D2168}" destId="{E2BB11F8-0FA3-4CFC-A54C-0161F924C5BE}" srcOrd="2" destOrd="0" presId="urn:microsoft.com/office/officeart/2018/2/layout/IconVerticalSolidList"/>
    <dgm:cxn modelId="{9F7E0C6B-B536-4D26-B0CC-1AE8CD698045}" type="presParOf" srcId="{E2BB11F8-0FA3-4CFC-A54C-0161F924C5BE}" destId="{6D8CF635-66E9-4BDB-8DAB-E51A4B1A5F2A}" srcOrd="0" destOrd="0" presId="urn:microsoft.com/office/officeart/2018/2/layout/IconVerticalSolidList"/>
    <dgm:cxn modelId="{DC521D9B-8D7D-4DE9-9B39-DE1EA02E38B1}" type="presParOf" srcId="{E2BB11F8-0FA3-4CFC-A54C-0161F924C5BE}" destId="{04F249CE-9F4B-408B-956F-15F6D6ADF50B}" srcOrd="1" destOrd="0" presId="urn:microsoft.com/office/officeart/2018/2/layout/IconVerticalSolidList"/>
    <dgm:cxn modelId="{319C3BC2-58BE-4139-8D86-5884A3799B97}" type="presParOf" srcId="{E2BB11F8-0FA3-4CFC-A54C-0161F924C5BE}" destId="{A467E2DC-4E95-4DFF-A922-9C5BC06998D6}" srcOrd="2" destOrd="0" presId="urn:microsoft.com/office/officeart/2018/2/layout/IconVerticalSolidList"/>
    <dgm:cxn modelId="{DE066176-2CEA-4739-BD19-87952514D24F}" type="presParOf" srcId="{E2BB11F8-0FA3-4CFC-A54C-0161F924C5BE}" destId="{C1FB766A-E54F-4852-B667-D4C910E477BB}" srcOrd="3" destOrd="0" presId="urn:microsoft.com/office/officeart/2018/2/layout/IconVerticalSolidList"/>
    <dgm:cxn modelId="{49D16A5F-ED64-4A04-85ED-6D8D2ECF71C3}" type="presParOf" srcId="{E2BB11F8-0FA3-4CFC-A54C-0161F924C5BE}" destId="{824971AC-71AE-4146-9A83-43F0061976FA}" srcOrd="4" destOrd="0" presId="urn:microsoft.com/office/officeart/2018/2/layout/IconVerticalSolidList"/>
    <dgm:cxn modelId="{CE6E69AE-14FF-4AEE-924D-3794A182DF66}" type="presParOf" srcId="{B50C5FEC-3414-404A-8633-F5B1683D2168}" destId="{D23BB4C5-D8F3-4543-81B1-6348F1FE3F28}" srcOrd="3" destOrd="0" presId="urn:microsoft.com/office/officeart/2018/2/layout/IconVerticalSolidList"/>
    <dgm:cxn modelId="{3E5A82E2-9FD3-4C80-B114-E3A4805D151B}" type="presParOf" srcId="{B50C5FEC-3414-404A-8633-F5B1683D2168}" destId="{19FFC036-D7E8-4428-B6C0-05291759F847}" srcOrd="4" destOrd="0" presId="urn:microsoft.com/office/officeart/2018/2/layout/IconVerticalSolidList"/>
    <dgm:cxn modelId="{EECCA074-4B3D-4669-B7F1-231477A0601E}" type="presParOf" srcId="{19FFC036-D7E8-4428-B6C0-05291759F847}" destId="{675AD110-4A03-4B7E-97E1-5752DDB85D4D}" srcOrd="0" destOrd="0" presId="urn:microsoft.com/office/officeart/2018/2/layout/IconVerticalSolidList"/>
    <dgm:cxn modelId="{ADEACAD6-D3CF-4595-A6B9-5D6D5F0F17D4}" type="presParOf" srcId="{19FFC036-D7E8-4428-B6C0-05291759F847}" destId="{7595DACF-F2A1-4F7C-AF3F-F2A99D53A982}" srcOrd="1" destOrd="0" presId="urn:microsoft.com/office/officeart/2018/2/layout/IconVerticalSolidList"/>
    <dgm:cxn modelId="{23922C81-6438-4E7F-9D72-BB41D099150E}" type="presParOf" srcId="{19FFC036-D7E8-4428-B6C0-05291759F847}" destId="{44C6A245-878F-48EB-94DA-90611704C1C2}" srcOrd="2" destOrd="0" presId="urn:microsoft.com/office/officeart/2018/2/layout/IconVerticalSolidList"/>
    <dgm:cxn modelId="{728B1116-C0DB-45BD-BA33-854F5555EC5C}" type="presParOf" srcId="{19FFC036-D7E8-4428-B6C0-05291759F847}" destId="{7FD3E4D2-C98B-409C-ACC7-CE41409B79AA}" srcOrd="3" destOrd="0" presId="urn:microsoft.com/office/officeart/2018/2/layout/IconVerticalSolidList"/>
    <dgm:cxn modelId="{A60EC621-885E-41E0-BB4E-2AF7858C03CA}" type="presParOf" srcId="{B50C5FEC-3414-404A-8633-F5B1683D2168}" destId="{4541CF2E-B198-4867-94CB-8451B57EC294}" srcOrd="5" destOrd="0" presId="urn:microsoft.com/office/officeart/2018/2/layout/IconVerticalSolidList"/>
    <dgm:cxn modelId="{464E73DD-A393-49D4-BF11-06AB60FEAB73}" type="presParOf" srcId="{B50C5FEC-3414-404A-8633-F5B1683D2168}" destId="{6988383C-6F06-4A31-9AE6-63D474A9328E}" srcOrd="6" destOrd="0" presId="urn:microsoft.com/office/officeart/2018/2/layout/IconVerticalSolidList"/>
    <dgm:cxn modelId="{2382C33F-103D-4CC5-B073-26DBD7C95638}" type="presParOf" srcId="{6988383C-6F06-4A31-9AE6-63D474A9328E}" destId="{E1F4FC2B-A1B7-4398-B1D1-DECFF49F36F3}" srcOrd="0" destOrd="0" presId="urn:microsoft.com/office/officeart/2018/2/layout/IconVerticalSolidList"/>
    <dgm:cxn modelId="{CE635C81-65A1-4E47-9B78-6F4350B61C4C}" type="presParOf" srcId="{6988383C-6F06-4A31-9AE6-63D474A9328E}" destId="{2721878C-1F19-4F41-B5D0-91DAC847FF6F}" srcOrd="1" destOrd="0" presId="urn:microsoft.com/office/officeart/2018/2/layout/IconVerticalSolidList"/>
    <dgm:cxn modelId="{03793AA0-5E01-4418-B0E9-C065C7E7D92F}" type="presParOf" srcId="{6988383C-6F06-4A31-9AE6-63D474A9328E}" destId="{C6D4591B-1265-4E55-819D-B5A9A47F4C42}" srcOrd="2" destOrd="0" presId="urn:microsoft.com/office/officeart/2018/2/layout/IconVerticalSolidList"/>
    <dgm:cxn modelId="{05354661-1075-4D26-9B68-F9C8FF714570}" type="presParOf" srcId="{6988383C-6F06-4A31-9AE6-63D474A9328E}" destId="{962C90CC-6B81-4FAA-8AA4-F56AF85CF1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D9C02-DDDD-42D4-A759-B4C46B449F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F21EF2-04AA-41BF-BE45-3617E2057580}">
      <dgm:prSet/>
      <dgm:spPr/>
      <dgm:t>
        <a:bodyPr/>
        <a:lstStyle/>
        <a:p>
          <a:r>
            <a:rPr lang="it-IT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Laurea triennale</a:t>
          </a:r>
          <a:r>
            <a:rPr lang="it-IT" i="1" dirty="0">
              <a:latin typeface="Times New Roman" panose="02020603050405020304" pitchFamily="18" charset="0"/>
              <a:cs typeface="Times New Roman" panose="02020603050405020304" pitchFamily="18" charset="0"/>
            </a:rPr>
            <a:t> in “Economia e Amministrazione delle Aziende”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E1EB7-85F0-4523-80D9-ECBE9AB304E5}" type="parTrans" cxnId="{3A40AA51-D27B-4496-9062-A4A718AFA50D}">
      <dgm:prSet/>
      <dgm:spPr/>
      <dgm:t>
        <a:bodyPr/>
        <a:lstStyle/>
        <a:p>
          <a:endParaRPr lang="en-US"/>
        </a:p>
      </dgm:t>
    </dgm:pt>
    <dgm:pt modelId="{C091282D-B91A-470F-A131-461A207C7F30}" type="sibTrans" cxnId="{3A40AA51-D27B-4496-9062-A4A718AFA50D}">
      <dgm:prSet/>
      <dgm:spPr/>
      <dgm:t>
        <a:bodyPr/>
        <a:lstStyle/>
        <a:p>
          <a:endParaRPr lang="en-US"/>
        </a:p>
      </dgm:t>
    </dgm:pt>
    <dgm:pt modelId="{313F857B-1115-4CE1-8A67-A19CE4548BE2}">
      <dgm:prSet/>
      <dgm:spPr/>
      <dgm:t>
        <a:bodyPr/>
        <a:lstStyle/>
        <a:p>
          <a:r>
            <a:rPr lang="it-IT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Laurea magistrale </a:t>
          </a:r>
          <a:r>
            <a:rPr lang="it-IT" i="1" dirty="0">
              <a:latin typeface="Times New Roman" panose="02020603050405020304" pitchFamily="18" charset="0"/>
              <a:cs typeface="Times New Roman" panose="02020603050405020304" pitchFamily="18" charset="0"/>
            </a:rPr>
            <a:t>in “Strategie d’Impresa e Management”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08645-0A73-41E7-A905-1BA90E44669E}" type="parTrans" cxnId="{71C83D49-FE47-4003-A7C6-5CE0AF5C62BD}">
      <dgm:prSet/>
      <dgm:spPr/>
      <dgm:t>
        <a:bodyPr/>
        <a:lstStyle/>
        <a:p>
          <a:endParaRPr lang="en-US"/>
        </a:p>
      </dgm:t>
    </dgm:pt>
    <dgm:pt modelId="{7A469159-2B40-406A-9C0D-6975B2F082B0}" type="sibTrans" cxnId="{71C83D49-FE47-4003-A7C6-5CE0AF5C62BD}">
      <dgm:prSet/>
      <dgm:spPr/>
      <dgm:t>
        <a:bodyPr/>
        <a:lstStyle/>
        <a:p>
          <a:endParaRPr lang="en-US"/>
        </a:p>
      </dgm:t>
    </dgm:pt>
    <dgm:pt modelId="{6C264738-33BA-4794-9459-C35E7FBBFDC3}" type="pres">
      <dgm:prSet presAssocID="{68BD9C02-DDDD-42D4-A759-B4C46B449F7B}" presName="root" presStyleCnt="0">
        <dgm:presLayoutVars>
          <dgm:dir/>
          <dgm:resizeHandles val="exact"/>
        </dgm:presLayoutVars>
      </dgm:prSet>
      <dgm:spPr/>
    </dgm:pt>
    <dgm:pt modelId="{DB55F1F7-8463-40E0-B91E-4D26BF5F1C91}" type="pres">
      <dgm:prSet presAssocID="{25F21EF2-04AA-41BF-BE45-3617E2057580}" presName="compNode" presStyleCnt="0"/>
      <dgm:spPr/>
    </dgm:pt>
    <dgm:pt modelId="{92D80D52-277D-4336-A22B-CBC2E563921D}" type="pres">
      <dgm:prSet presAssocID="{25F21EF2-04AA-41BF-BE45-3617E2057580}" presName="bgRect" presStyleLbl="bgShp" presStyleIdx="0" presStyleCnt="2"/>
      <dgm:spPr/>
    </dgm:pt>
    <dgm:pt modelId="{08D64451-F007-401B-92F4-91DCF62B565F}" type="pres">
      <dgm:prSet presAssocID="{25F21EF2-04AA-41BF-BE45-3617E205758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</dgm:spPr>
    </dgm:pt>
    <dgm:pt modelId="{D01EEECB-2A71-484D-B015-CCD21C2FDCCB}" type="pres">
      <dgm:prSet presAssocID="{25F21EF2-04AA-41BF-BE45-3617E2057580}" presName="spaceRect" presStyleCnt="0"/>
      <dgm:spPr/>
    </dgm:pt>
    <dgm:pt modelId="{FCBCBDD6-6863-4355-8A41-0BDB6E8C3AFA}" type="pres">
      <dgm:prSet presAssocID="{25F21EF2-04AA-41BF-BE45-3617E2057580}" presName="parTx" presStyleLbl="revTx" presStyleIdx="0" presStyleCnt="2">
        <dgm:presLayoutVars>
          <dgm:chMax val="0"/>
          <dgm:chPref val="0"/>
        </dgm:presLayoutVars>
      </dgm:prSet>
      <dgm:spPr/>
    </dgm:pt>
    <dgm:pt modelId="{4202BC26-9C6D-4EB9-B2F0-6BE3056CCA2A}" type="pres">
      <dgm:prSet presAssocID="{C091282D-B91A-470F-A131-461A207C7F30}" presName="sibTrans" presStyleCnt="0"/>
      <dgm:spPr/>
    </dgm:pt>
    <dgm:pt modelId="{E4DDA54A-8E88-4083-BCC3-591D3099BDFE}" type="pres">
      <dgm:prSet presAssocID="{313F857B-1115-4CE1-8A67-A19CE4548BE2}" presName="compNode" presStyleCnt="0"/>
      <dgm:spPr/>
    </dgm:pt>
    <dgm:pt modelId="{1830DF99-B532-4650-AE57-CAB7D19B69DA}" type="pres">
      <dgm:prSet presAssocID="{313F857B-1115-4CE1-8A67-A19CE4548BE2}" presName="bgRect" presStyleLbl="bgShp" presStyleIdx="1" presStyleCnt="2"/>
      <dgm:spPr/>
    </dgm:pt>
    <dgm:pt modelId="{73E3D731-09F0-4CA2-BBF8-FD59C52E6A4C}" type="pres">
      <dgm:prSet presAssocID="{313F857B-1115-4CE1-8A67-A19CE4548BE2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72ED772C-2225-4921-A9E5-423E7BCB825E}" type="pres">
      <dgm:prSet presAssocID="{313F857B-1115-4CE1-8A67-A19CE4548BE2}" presName="spaceRect" presStyleCnt="0"/>
      <dgm:spPr/>
    </dgm:pt>
    <dgm:pt modelId="{3E85D88C-8D69-43CC-A198-5BAE5E2E0FD8}" type="pres">
      <dgm:prSet presAssocID="{313F857B-1115-4CE1-8A67-A19CE4548BE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6D2AE3D-ECC7-453C-A1D0-2C782FE5036D}" type="presOf" srcId="{313F857B-1115-4CE1-8A67-A19CE4548BE2}" destId="{3E85D88C-8D69-43CC-A198-5BAE5E2E0FD8}" srcOrd="0" destOrd="0" presId="urn:microsoft.com/office/officeart/2018/2/layout/IconVerticalSolidList"/>
    <dgm:cxn modelId="{71C83D49-FE47-4003-A7C6-5CE0AF5C62BD}" srcId="{68BD9C02-DDDD-42D4-A759-B4C46B449F7B}" destId="{313F857B-1115-4CE1-8A67-A19CE4548BE2}" srcOrd="1" destOrd="0" parTransId="{6B508645-0A73-41E7-A905-1BA90E44669E}" sibTransId="{7A469159-2B40-406A-9C0D-6975B2F082B0}"/>
    <dgm:cxn modelId="{3A40AA51-D27B-4496-9062-A4A718AFA50D}" srcId="{68BD9C02-DDDD-42D4-A759-B4C46B449F7B}" destId="{25F21EF2-04AA-41BF-BE45-3617E2057580}" srcOrd="0" destOrd="0" parTransId="{C7AE1EB7-85F0-4523-80D9-ECBE9AB304E5}" sibTransId="{C091282D-B91A-470F-A131-461A207C7F30}"/>
    <dgm:cxn modelId="{4E5B6FC0-B2B3-4FB8-AE79-A9B62AF2650D}" type="presOf" srcId="{68BD9C02-DDDD-42D4-A759-B4C46B449F7B}" destId="{6C264738-33BA-4794-9459-C35E7FBBFDC3}" srcOrd="0" destOrd="0" presId="urn:microsoft.com/office/officeart/2018/2/layout/IconVerticalSolidList"/>
    <dgm:cxn modelId="{B33F77DB-960D-4D7F-A7FE-B3A17FDCE1C9}" type="presOf" srcId="{25F21EF2-04AA-41BF-BE45-3617E2057580}" destId="{FCBCBDD6-6863-4355-8A41-0BDB6E8C3AFA}" srcOrd="0" destOrd="0" presId="urn:microsoft.com/office/officeart/2018/2/layout/IconVerticalSolidList"/>
    <dgm:cxn modelId="{11B7015F-8986-4F29-931F-AC46E4CC5D6E}" type="presParOf" srcId="{6C264738-33BA-4794-9459-C35E7FBBFDC3}" destId="{DB55F1F7-8463-40E0-B91E-4D26BF5F1C91}" srcOrd="0" destOrd="0" presId="urn:microsoft.com/office/officeart/2018/2/layout/IconVerticalSolidList"/>
    <dgm:cxn modelId="{0977890F-4877-4E7C-8A12-6BC50B6B9DD2}" type="presParOf" srcId="{DB55F1F7-8463-40E0-B91E-4D26BF5F1C91}" destId="{92D80D52-277D-4336-A22B-CBC2E563921D}" srcOrd="0" destOrd="0" presId="urn:microsoft.com/office/officeart/2018/2/layout/IconVerticalSolidList"/>
    <dgm:cxn modelId="{59D85ABC-CDF0-4F56-812C-6DC67765CCB0}" type="presParOf" srcId="{DB55F1F7-8463-40E0-B91E-4D26BF5F1C91}" destId="{08D64451-F007-401B-92F4-91DCF62B565F}" srcOrd="1" destOrd="0" presId="urn:microsoft.com/office/officeart/2018/2/layout/IconVerticalSolidList"/>
    <dgm:cxn modelId="{7B457685-281E-491A-ACD8-C72FFF47BD16}" type="presParOf" srcId="{DB55F1F7-8463-40E0-B91E-4D26BF5F1C91}" destId="{D01EEECB-2A71-484D-B015-CCD21C2FDCCB}" srcOrd="2" destOrd="0" presId="urn:microsoft.com/office/officeart/2018/2/layout/IconVerticalSolidList"/>
    <dgm:cxn modelId="{BB8DF0EA-B19D-40C1-A2C0-788DB690E28C}" type="presParOf" srcId="{DB55F1F7-8463-40E0-B91E-4D26BF5F1C91}" destId="{FCBCBDD6-6863-4355-8A41-0BDB6E8C3AFA}" srcOrd="3" destOrd="0" presId="urn:microsoft.com/office/officeart/2018/2/layout/IconVerticalSolidList"/>
    <dgm:cxn modelId="{F7537BDF-FA4E-453B-A140-76F01C9A04CA}" type="presParOf" srcId="{6C264738-33BA-4794-9459-C35E7FBBFDC3}" destId="{4202BC26-9C6D-4EB9-B2F0-6BE3056CCA2A}" srcOrd="1" destOrd="0" presId="urn:microsoft.com/office/officeart/2018/2/layout/IconVerticalSolidList"/>
    <dgm:cxn modelId="{44C9BB5B-1894-4727-A859-C45CEF0DAA19}" type="presParOf" srcId="{6C264738-33BA-4794-9459-C35E7FBBFDC3}" destId="{E4DDA54A-8E88-4083-BCC3-591D3099BDFE}" srcOrd="2" destOrd="0" presId="urn:microsoft.com/office/officeart/2018/2/layout/IconVerticalSolidList"/>
    <dgm:cxn modelId="{39BBCC5A-E670-46B7-A52D-D3E63A802C42}" type="presParOf" srcId="{E4DDA54A-8E88-4083-BCC3-591D3099BDFE}" destId="{1830DF99-B532-4650-AE57-CAB7D19B69DA}" srcOrd="0" destOrd="0" presId="urn:microsoft.com/office/officeart/2018/2/layout/IconVerticalSolidList"/>
    <dgm:cxn modelId="{3DCAC2BC-0981-4FDF-BFD7-1EEB756F5971}" type="presParOf" srcId="{E4DDA54A-8E88-4083-BCC3-591D3099BDFE}" destId="{73E3D731-09F0-4CA2-BBF8-FD59C52E6A4C}" srcOrd="1" destOrd="0" presId="urn:microsoft.com/office/officeart/2018/2/layout/IconVerticalSolidList"/>
    <dgm:cxn modelId="{BD400C8C-0888-4C56-B63F-D84DB1821B55}" type="presParOf" srcId="{E4DDA54A-8E88-4083-BCC3-591D3099BDFE}" destId="{72ED772C-2225-4921-A9E5-423E7BCB825E}" srcOrd="2" destOrd="0" presId="urn:microsoft.com/office/officeart/2018/2/layout/IconVerticalSolidList"/>
    <dgm:cxn modelId="{8D5478F5-4EFF-4844-B26C-1A66E78761D9}" type="presParOf" srcId="{E4DDA54A-8E88-4083-BCC3-591D3099BDFE}" destId="{3E85D88C-8D69-43CC-A198-5BAE5E2E0F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781B-EC7D-4B9B-8D4E-0A63D20431E9}">
      <dsp:nvSpPr>
        <dsp:cNvPr id="0" name=""/>
        <dsp:cNvSpPr/>
      </dsp:nvSpPr>
      <dsp:spPr>
        <a:xfrm>
          <a:off x="-67682" y="10694"/>
          <a:ext cx="4588002" cy="11948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F3A33-1AE8-4092-B465-AADD389DEBF5}">
      <dsp:nvSpPr>
        <dsp:cNvPr id="0" name=""/>
        <dsp:cNvSpPr/>
      </dsp:nvSpPr>
      <dsp:spPr>
        <a:xfrm>
          <a:off x="293745" y="279525"/>
          <a:ext cx="657142" cy="657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FEF8-C00C-497D-B3A4-FB75531781D2}">
      <dsp:nvSpPr>
        <dsp:cNvPr id="0" name=""/>
        <dsp:cNvSpPr/>
      </dsp:nvSpPr>
      <dsp:spPr>
        <a:xfrm>
          <a:off x="1312316" y="10694"/>
          <a:ext cx="3205302" cy="119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50" tIns="126450" rIns="126450" bIns="1264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L’offerta formativa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316" y="10694"/>
        <a:ext cx="3205302" cy="1194805"/>
      </dsp:txXfrm>
    </dsp:sp>
    <dsp:sp modelId="{6D8CF635-66E9-4BDB-8DAB-E51A4B1A5F2A}">
      <dsp:nvSpPr>
        <dsp:cNvPr id="0" name=""/>
        <dsp:cNvSpPr/>
      </dsp:nvSpPr>
      <dsp:spPr>
        <a:xfrm>
          <a:off x="-67682" y="1504200"/>
          <a:ext cx="4588002" cy="11948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249CE-9F4B-408B-956F-15F6D6ADF50B}">
      <dsp:nvSpPr>
        <dsp:cNvPr id="0" name=""/>
        <dsp:cNvSpPr/>
      </dsp:nvSpPr>
      <dsp:spPr>
        <a:xfrm>
          <a:off x="293745" y="1773031"/>
          <a:ext cx="657142" cy="6571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B766A-E54F-4852-B667-D4C910E477BB}">
      <dsp:nvSpPr>
        <dsp:cNvPr id="0" name=""/>
        <dsp:cNvSpPr/>
      </dsp:nvSpPr>
      <dsp:spPr>
        <a:xfrm>
          <a:off x="1312316" y="1504200"/>
          <a:ext cx="2064600" cy="119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50" tIns="126450" rIns="126450" bIns="1264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corsi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316" y="1504200"/>
        <a:ext cx="2064600" cy="1194805"/>
      </dsp:txXfrm>
    </dsp:sp>
    <dsp:sp modelId="{824971AC-71AE-4146-9A83-43F0061976FA}">
      <dsp:nvSpPr>
        <dsp:cNvPr id="0" name=""/>
        <dsp:cNvSpPr/>
      </dsp:nvSpPr>
      <dsp:spPr>
        <a:xfrm>
          <a:off x="3238853" y="1504200"/>
          <a:ext cx="1416831" cy="119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50" tIns="126450" rIns="126450" bIns="1264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Obiettivi formativi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Piano di studi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Sbocchi occupazionali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8853" y="1504200"/>
        <a:ext cx="1416831" cy="1194805"/>
      </dsp:txXfrm>
    </dsp:sp>
    <dsp:sp modelId="{675AD110-4A03-4B7E-97E1-5752DDB85D4D}">
      <dsp:nvSpPr>
        <dsp:cNvPr id="0" name=""/>
        <dsp:cNvSpPr/>
      </dsp:nvSpPr>
      <dsp:spPr>
        <a:xfrm>
          <a:off x="-67682" y="2997706"/>
          <a:ext cx="4588002" cy="11948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5DACF-F2A1-4F7C-AF3F-F2A99D53A982}">
      <dsp:nvSpPr>
        <dsp:cNvPr id="0" name=""/>
        <dsp:cNvSpPr/>
      </dsp:nvSpPr>
      <dsp:spPr>
        <a:xfrm>
          <a:off x="293745" y="3266537"/>
          <a:ext cx="657142" cy="6571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E4D2-C98B-409C-ACC7-CE41409B79AA}">
      <dsp:nvSpPr>
        <dsp:cNvPr id="0" name=""/>
        <dsp:cNvSpPr/>
      </dsp:nvSpPr>
      <dsp:spPr>
        <a:xfrm>
          <a:off x="1312316" y="2997706"/>
          <a:ext cx="3205302" cy="119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50" tIns="126450" rIns="126450" bIns="1264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Dati sui laureati dei nostri Corsi di Laurea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316" y="2997706"/>
        <a:ext cx="3205302" cy="1194805"/>
      </dsp:txXfrm>
    </dsp:sp>
    <dsp:sp modelId="{E1F4FC2B-A1B7-4398-B1D1-DECFF49F36F3}">
      <dsp:nvSpPr>
        <dsp:cNvPr id="0" name=""/>
        <dsp:cNvSpPr/>
      </dsp:nvSpPr>
      <dsp:spPr>
        <a:xfrm>
          <a:off x="-67682" y="4491212"/>
          <a:ext cx="4588002" cy="11948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1878C-1F19-4F41-B5D0-91DAC847FF6F}">
      <dsp:nvSpPr>
        <dsp:cNvPr id="0" name=""/>
        <dsp:cNvSpPr/>
      </dsp:nvSpPr>
      <dsp:spPr>
        <a:xfrm>
          <a:off x="293745" y="4760044"/>
          <a:ext cx="657142" cy="6571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C90CC-6B81-4FAA-8AA4-F56AF85CF1D6}">
      <dsp:nvSpPr>
        <dsp:cNvPr id="0" name=""/>
        <dsp:cNvSpPr/>
      </dsp:nvSpPr>
      <dsp:spPr>
        <a:xfrm>
          <a:off x="1312316" y="4491212"/>
          <a:ext cx="3205302" cy="119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50" tIns="126450" rIns="126450" bIns="1264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Organizzazione e Servizi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316" y="4491212"/>
        <a:ext cx="3205302" cy="1194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0D52-277D-4336-A22B-CBC2E563921D}">
      <dsp:nvSpPr>
        <dsp:cNvPr id="0" name=""/>
        <dsp:cNvSpPr/>
      </dsp:nvSpPr>
      <dsp:spPr>
        <a:xfrm>
          <a:off x="0" y="925715"/>
          <a:ext cx="4588002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64451-F007-401B-92F4-91DCF62B565F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CBDD6-6863-4355-8A41-0BDB6E8C3AFA}">
      <dsp:nvSpPr>
        <dsp:cNvPr id="0" name=""/>
        <dsp:cNvSpPr/>
      </dsp:nvSpPr>
      <dsp:spPr>
        <a:xfrm>
          <a:off x="1973910" y="925715"/>
          <a:ext cx="2614091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Laurea triennale</a:t>
          </a:r>
          <a:r>
            <a:rPr lang="it-IT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 “Economia e Amministrazione delle Aziende”</a:t>
          </a:r>
          <a:endParaRPr lang="en-US" sz="23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910" y="925715"/>
        <a:ext cx="2614091" cy="1709013"/>
      </dsp:txXfrm>
    </dsp:sp>
    <dsp:sp modelId="{1830DF99-B532-4650-AE57-CAB7D19B69DA}">
      <dsp:nvSpPr>
        <dsp:cNvPr id="0" name=""/>
        <dsp:cNvSpPr/>
      </dsp:nvSpPr>
      <dsp:spPr>
        <a:xfrm>
          <a:off x="0" y="3061982"/>
          <a:ext cx="4588002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3D731-09F0-4CA2-BBF8-FD59C52E6A4C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5D88C-8D69-43CC-A198-5BAE5E2E0FD8}">
      <dsp:nvSpPr>
        <dsp:cNvPr id="0" name=""/>
        <dsp:cNvSpPr/>
      </dsp:nvSpPr>
      <dsp:spPr>
        <a:xfrm>
          <a:off x="1973910" y="3061982"/>
          <a:ext cx="2614091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Laurea magistrale </a:t>
          </a:r>
          <a:r>
            <a:rPr lang="it-IT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“Strategie d’Impresa e Management”</a:t>
          </a:r>
          <a:endParaRPr lang="en-US" sz="23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910" y="3061982"/>
        <a:ext cx="2614091" cy="17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6D4B-7E56-4368-BA8B-1AE1A37035B1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D2C3-FEC8-404D-8868-96FD9A168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88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88A7E-3480-44B5-89EA-BE7FCFEE133D}" type="datetimeFigureOut">
              <a:rPr lang="it-IT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583946"/>
            <a:ext cx="5486400" cy="434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166217"/>
            <a:ext cx="2971800" cy="482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8CFE7-9240-4518-B9D2-85695E5B75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6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8CFE7-9240-4518-B9D2-85695E5B756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50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C15CE-96E6-44E5-A818-65619FF3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6C54A1-18C5-4F54-BEB0-BBCD1D013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AE85A9-2E41-4A81-8F36-68C3B732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61F06-DE91-403C-9CB4-26709B478854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7068C7-D860-43E3-B94F-1D803044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83ACC7-9ED4-4051-9EF8-B9F5CC15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00846-A418-4746-82DF-E4F4629F4D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8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E5CF2-F898-4CE9-A66B-BFEE4740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C0953C-F084-4B2B-BE19-02330F72A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04C922-3CBC-4E25-B52A-7758AAC6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0B74C-6728-4E8E-B9EF-40268596C72E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AEAB8-17C2-42C2-B8B4-9D202C65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E1837-7828-46E6-AFD8-291B8C9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35BE1-61BF-4686-A01F-BA936787A1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64C4487-3EE7-4DCA-9037-1DAF0A452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D70CC2-2640-47F2-92C8-2DC10BE4B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AF36E-0C8F-4D95-84A4-DB5F89A0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E5A71-12AC-4395-91B4-5EB9946A67E0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F08EB6-FA1C-4747-ABD2-5F7062ED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BA574D-6003-4842-9D0D-BAE3B190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149F6-806C-4A90-8CDE-DD91497C56B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8F208-2913-4CA7-B2B8-18F99552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3E9EC1-F0CF-4F9F-9874-FC55D3DF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00827-C99D-4921-8371-5C65C813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552C8-68AF-4B39-905D-9AE31C9C98DF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3A2A0-6524-4AD0-8766-C9D4CA1D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FD5B2-D292-49C6-ACF3-6635B8D6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F904-64B5-4CFC-8884-637DCBD0CE0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8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CA558-207D-418F-B387-E0762A7F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DFE91E-7D0E-414A-A869-5A6228DD2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AD2E5-6F9C-48D1-94C7-8208383D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57612-A202-4AB8-B2B4-86E9F9D6E046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902666-4A1E-441E-AB81-96729372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C851FC-20B0-44F8-8F3B-276AF599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5AC4B-7C1F-4E13-A882-04F66AEA58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95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847B4-26CE-4FAB-B57A-F314D964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8D3000-42E0-4F7C-BF8E-AC497656D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83A80B-86F6-4DB3-9C1C-E2DE98A32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259F11-5F3F-4DBD-BA9B-B61A40D2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19C66-03CC-446F-B9A8-682FB77E6485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70E6F2-F06A-4EF9-AB2F-8CD9CF66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9FE2F-3B85-4275-880C-1C7C5CEB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F075A-AA34-45B7-AC01-0BBC486786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14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D883B-D251-4F41-B571-16D7B439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0F7C9B-2F75-4395-BB2E-618D2A57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86EC37-7C11-4625-BD8B-8D42C3DF0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26244D-4495-43E2-A65E-F7FB65E03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823CD9-346F-4829-9865-FBF74612E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3EA3C8-47F3-4DBC-A004-AF471D6D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9216B-963C-4841-8530-66E250228112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E1ECF3-336F-41E9-A1A2-9A4E5FEB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391D48-BA60-478C-B24F-D4867F40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832DC-60CC-487E-A271-4258378F972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12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BB0E0-85A8-4068-B911-60872D7E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7F9E5F-92EA-4D28-A111-ECAF7176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2D6B8-DD0F-4DE1-84E7-043A5AE462EF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C9610B-A201-430E-9932-CB63C8F5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F4FF5E-042B-433D-B29F-D3D4DCBB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36620-498D-4EC1-B0C8-465BE512699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67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AD2B66-92E1-4DF9-AD13-C1C881E9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D3BE3-83E6-468F-BBE1-611A340B2415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EB1D8-02FF-4085-8155-3A7C674B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6E880D-CA92-4F31-9520-FC11DEDE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10EE9-B643-4E7E-B7E3-094F2986D53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1EAFD-2EDD-4AC2-87B8-B925C676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A0B55-9E5B-45DF-A455-96EF0977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43AC5B-88F4-45CC-AAFB-B7889FA5C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5314F0-5476-4151-AE0D-4E9CF0C7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16627-F419-4780-AFFE-C0827ACC0D7C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CDFE1D-E7EB-42D7-9F4F-627B53BD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BFB8DD-B40F-49B0-AD3E-90F69E17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BE64C-884A-471C-BD8F-2B69DF28F0F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2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0A9D9-A977-420C-85FD-300B56EB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FD4B94-F232-4D7C-ADF1-FA049127B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93049D-5D55-473F-B5AF-E416A8C6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759CDF-82CA-4B06-B5B8-805676F8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96A6B-03D1-4B3C-9FB4-9D91856A7EE7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4A6011-1954-4861-B504-E91ABA36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1464D2-F90A-4E9B-9025-8344AE1B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4661A-BB0C-4B30-B27A-CC21EFD46D1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7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9B9E4-3178-4BA1-AF2D-E9251207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712F9-C5DA-470D-AA32-002361AC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3FF402-2C22-44D5-8C3C-09C86BBD0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D72924-4C99-40D5-8151-86B6525ECE50}" type="datetimeFigureOut">
              <a:rPr lang="it-IT" smtClean="0"/>
              <a:pPr>
                <a:defRPr/>
              </a:pPr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DE96CC-3AE8-4567-9549-076619D93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EAE913-687E-476F-B2C4-D7D23A87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3A4C63-DFCB-4805-9040-9CAFF3CE56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09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0" y="451855"/>
            <a:ext cx="5763006" cy="23290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Presentazione dei Corsi di Laurea in </a:t>
            </a:r>
            <a:b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</a:br>
            <a: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“Economia e Amministrazione delle Aziende” </a:t>
            </a:r>
            <a:b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</a:br>
            <a: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e </a:t>
            </a:r>
            <a:b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</a:br>
            <a:r>
              <a:rPr lang="it-IT" sz="28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“Strategie d’Impresa e Management”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 descr="Immagine che contiene trasporto&#10;&#10;Descrizione generata automaticamente">
            <a:extLst>
              <a:ext uri="{FF2B5EF4-FFF2-40B4-BE49-F238E27FC236}">
                <a16:creationId xmlns:a16="http://schemas.microsoft.com/office/drawing/2014/main" id="{7FC8FABB-88BA-4005-A9F9-A0F4FFF99A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0" b="2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E1A024-F4C2-4F1B-8367-A56D65EB134A}"/>
              </a:ext>
            </a:extLst>
          </p:cNvPr>
          <p:cNvSpPr txBox="1"/>
          <p:nvPr/>
        </p:nvSpPr>
        <p:spPr>
          <a:xfrm>
            <a:off x="216024" y="2996952"/>
            <a:ext cx="550810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Bari Aldo Moro</a:t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Jonico in "Sistemi Giuridici ed Economici del Mediterraneo: società, ambiente, culture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 di Economia Luigi Notarnicola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r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Taranto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Immagine che contiene natura, costa&#10;&#10;Descrizione generata automaticamente">
            <a:extLst>
              <a:ext uri="{FF2B5EF4-FFF2-40B4-BE49-F238E27FC236}">
                <a16:creationId xmlns:a16="http://schemas.microsoft.com/office/drawing/2014/main" id="{F3FC8FE1-2023-4F33-BC66-2D6EC13D8E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r="-6" b="-6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9224" name="Picture 8" descr="Economia è inagibile. Saltano gli esami | Tarantobuonasera">
            <a:extLst>
              <a:ext uri="{FF2B5EF4-FFF2-40B4-BE49-F238E27FC236}">
                <a16:creationId xmlns:a16="http://schemas.microsoft.com/office/drawing/2014/main" id="{105862C1-BEBD-4A8F-87D6-14718091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r="-6" b="8576"/>
          <a:stretch/>
        </p:blipFill>
        <p:spPr bwMode="auto">
          <a:xfrm>
            <a:off x="5763006" y="4617720"/>
            <a:ext cx="3380994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5387853-2BD4-4EA2-8616-1FFE80329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" y="5301208"/>
            <a:ext cx="2096290" cy="12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fferta Formativa 2018 Dipartimento Jonico - Taranto">
            <a:extLst>
              <a:ext uri="{FF2B5EF4-FFF2-40B4-BE49-F238E27FC236}">
                <a16:creationId xmlns:a16="http://schemas.microsoft.com/office/drawing/2014/main" id="{0A3368EE-6917-4DBE-9600-5E6B99F9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76" y="5301722"/>
            <a:ext cx="1776628" cy="13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5B1D5A-60BE-4267-9AD1-4FF08D72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it-IT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 anno)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33FB352-15D3-4823-8C80-D97B56835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61576"/>
              </p:ext>
            </p:extLst>
          </p:nvPr>
        </p:nvGraphicFramePr>
        <p:xfrm>
          <a:off x="259501" y="2636912"/>
          <a:ext cx="8622616" cy="35877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66232">
                  <a:extLst>
                    <a:ext uri="{9D8B030D-6E8A-4147-A177-3AD203B41FA5}">
                      <a16:colId xmlns:a16="http://schemas.microsoft.com/office/drawing/2014/main" val="148300888"/>
                    </a:ext>
                  </a:extLst>
                </a:gridCol>
                <a:gridCol w="2169500">
                  <a:extLst>
                    <a:ext uri="{9D8B030D-6E8A-4147-A177-3AD203B41FA5}">
                      <a16:colId xmlns:a16="http://schemas.microsoft.com/office/drawing/2014/main" val="1355892631"/>
                    </a:ext>
                  </a:extLst>
                </a:gridCol>
                <a:gridCol w="1286884">
                  <a:extLst>
                    <a:ext uri="{9D8B030D-6E8A-4147-A177-3AD203B41FA5}">
                      <a16:colId xmlns:a16="http://schemas.microsoft.com/office/drawing/2014/main" val="26428260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4195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del lavoro 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IUS/07</a:t>
                      </a:r>
                      <a:endParaRPr lang="it-IT" sz="2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2872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e controllo </a:t>
                      </a:r>
                      <a:endParaRPr lang="it-IT" sz="2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38683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13280" algn="r"/>
                        </a:tabLst>
                      </a:pPr>
                      <a:r>
                        <a:rPr lang="it-IT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e gestione delle imprese </a:t>
                      </a:r>
                      <a:endParaRPr lang="it-IT" sz="2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SECS-P/08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31757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ed economia delle fonti di energia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SECS-P/13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662175"/>
                  </a:ext>
                </a:extLst>
              </a:tr>
              <a:tr h="332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disciplina da 6 CFU a scelta dello studente dalla tabella A*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768480"/>
                  </a:ext>
                </a:extLst>
              </a:tr>
              <a:tr h="332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a scelta dello studente </a:t>
                      </a:r>
                      <a:endParaRPr lang="it-IT" sz="2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143067"/>
                  </a:ext>
                </a:extLst>
              </a:tr>
              <a:tr h="332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Tirocini formativi e di orientamento </a:t>
                      </a:r>
                      <a:endParaRPr lang="it-IT" sz="2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8885"/>
                  </a:ext>
                </a:extLst>
              </a:tr>
              <a:tr h="332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Ulteriori conoscenze utili per l’inserimento nel mondo del lavoro</a:t>
                      </a:r>
                      <a:endParaRPr lang="it-IT" sz="2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20587"/>
                  </a:ext>
                </a:extLst>
              </a:tr>
              <a:tr h="332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Prova finale  </a:t>
                      </a:r>
                      <a:endParaRPr lang="it-IT" sz="2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2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4" marR="34904" marT="4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0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51674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6343A3-0807-4E6F-92A6-F468F51C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9" y="452842"/>
            <a:ext cx="5472606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4400" b="1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(Tabella A*</a:t>
            </a:r>
            <a:r>
              <a:rPr lang="en-US" sz="4400" b="1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F6749A9-D108-4EFF-A9A8-B1E9E0FF6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67239"/>
              </p:ext>
            </p:extLst>
          </p:nvPr>
        </p:nvGraphicFramePr>
        <p:xfrm>
          <a:off x="224405" y="2069314"/>
          <a:ext cx="8517639" cy="43853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42995">
                  <a:extLst>
                    <a:ext uri="{9D8B030D-6E8A-4147-A177-3AD203B41FA5}">
                      <a16:colId xmlns:a16="http://schemas.microsoft.com/office/drawing/2014/main" val="2959467743"/>
                    </a:ext>
                  </a:extLst>
                </a:gridCol>
                <a:gridCol w="1506024">
                  <a:extLst>
                    <a:ext uri="{9D8B030D-6E8A-4147-A177-3AD203B41FA5}">
                      <a16:colId xmlns:a16="http://schemas.microsoft.com/office/drawing/2014/main" val="3133643325"/>
                    </a:ext>
                  </a:extLst>
                </a:gridCol>
                <a:gridCol w="1168620">
                  <a:extLst>
                    <a:ext uri="{9D8B030D-6E8A-4147-A177-3AD203B41FA5}">
                      <a16:colId xmlns:a16="http://schemas.microsoft.com/office/drawing/2014/main" val="352886480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31907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Progettazione e formazione delle risorse umane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M-PED/01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0469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Biodiritto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IUS/01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6105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Diritto commerciale internazionale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IUS/04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920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della navigazione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67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pubblico </a:t>
                      </a:r>
                      <a:endParaRPr lang="it-IT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33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delle aziende pubbliche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693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e tecnica delle imprese di assicurazione</a:t>
                      </a:r>
                      <a:endParaRPr lang="it-IT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SECS-P/11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283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Gestione di portafogli finanziari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SECS-P/11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543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Metodologie e determinazioni quantitative d’azienda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028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del turismo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SECS-P/08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79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mining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SECS-S/01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171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Demografia 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SECS-S/04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484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Gestione dei Progetti e della Produzione Industriale</a:t>
                      </a:r>
                      <a:endParaRPr lang="it-I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ING-IND 17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58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8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5" y="474146"/>
            <a:ext cx="8031805" cy="1197864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Sbocchi occupazionali e professionali </a:t>
            </a:r>
          </a:p>
        </p:txBody>
      </p:sp>
      <p:sp>
        <p:nvSpPr>
          <p:cNvPr id="80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585216"/>
            <a:ext cx="685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li sbocchi professionali di Scienze della Comunicazione | Musa Formazione">
            <a:extLst>
              <a:ext uri="{FF2B5EF4-FFF2-40B4-BE49-F238E27FC236}">
                <a16:creationId xmlns:a16="http://schemas.microsoft.com/office/drawing/2014/main" id="{B8C9F592-A6A0-4E4D-9E3C-DCDF162BE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3" b="2"/>
          <a:stretch/>
        </p:blipFill>
        <p:spPr bwMode="auto">
          <a:xfrm>
            <a:off x="179512" y="2002117"/>
            <a:ext cx="4176464" cy="41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999578"/>
            <a:ext cx="4536504" cy="4171568"/>
          </a:xfrm>
        </p:spPr>
        <p:txBody>
          <a:bodyPr anchor="ctr">
            <a:normAutofit fontScale="92500" lnSpcReduction="10000"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di aziende pubbliche e private;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sperti nella gestione e nel controllo delle imprese pubbliche e private;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Liberi professionisti ed 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sperti contabili;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sperti in gestione bancaria e finanziaria;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sperti nello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economico sostenibile anche in connessione con l'ambiente e il territorio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9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8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8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8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723" y="2419249"/>
            <a:ext cx="4532089" cy="3979585"/>
          </a:xfrm>
        </p:spPr>
        <p:txBody>
          <a:bodyPr anchor="ctr">
            <a:normAutofit/>
          </a:bodyPr>
          <a:lstStyle/>
          <a:p>
            <a:pPr marL="0" lvl="0" indent="0" algn="ctr" eaLnBrk="1" hangingPunct="1">
              <a:buNone/>
            </a:pPr>
            <a:r>
              <a:rPr lang="it-IT" sz="44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Corso di Laurea magistrale in </a:t>
            </a:r>
          </a:p>
          <a:p>
            <a:pPr marL="0" lvl="0" indent="0" algn="ctr" eaLnBrk="1" hangingPunct="1">
              <a:buNone/>
            </a:pPr>
            <a:r>
              <a:rPr lang="it-IT" sz="44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«Strategie d’Impresa e Management»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Strategie d'Impresa e Management — Strategie d'Impresa e Management -  Magistrale">
            <a:extLst>
              <a:ext uri="{FF2B5EF4-FFF2-40B4-BE49-F238E27FC236}">
                <a16:creationId xmlns:a16="http://schemas.microsoft.com/office/drawing/2014/main" id="{FD86FE47-A621-4030-832C-C51F7677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567" y="1181655"/>
            <a:ext cx="3298075" cy="13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Fila di laureati fotografati di schiena">
            <a:extLst>
              <a:ext uri="{FF2B5EF4-FFF2-40B4-BE49-F238E27FC236}">
                <a16:creationId xmlns:a16="http://schemas.microsoft.com/office/drawing/2014/main" id="{B4E6632B-9F9A-3AA6-0523-37DDA0060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0" r="-1" b="-1"/>
          <a:stretch/>
        </p:blipFill>
        <p:spPr>
          <a:xfrm>
            <a:off x="5312567" y="3731020"/>
            <a:ext cx="3296677" cy="24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07505" y="-171400"/>
            <a:ext cx="90010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 defTabSz="91440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 formativi e metodologie didattiche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6192688" cy="58326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4300" indent="-342900" algn="just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Fornire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attraverso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approccio marcatamente interdisciplinare e dinamico,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solida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completa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preparazione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specialistica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nelle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discipline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aziendali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economiche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finanziarie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merceologiche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matematico-statistiche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giuridiche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14300" indent="-342900" algn="just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offrendo le conoscenze e le competenze necessarie per interpretare, prevedere, governare e gestire la complessità aziendale e sistemica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e vincere quindi le sfide del domani (innovazione, cambiamento, sostenibilità e complessità)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114300" indent="-342900" algn="just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La didattica viene erogata da un corpo docente significativamente qualificato e con una solida esperienza didattica, di ricerca e professionale (a livello nazionale e internazionale), attraverso metodologie didattiche moderne e dinamiche, anche con l’ausilio di laboratori e promuovendo continuamente seminari e incontri con qualificati esponenti del mondo del lavoro.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Segnaposto contenuto 4" descr="g_013[1]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1796" b="2"/>
          <a:stretch/>
        </p:blipFill>
        <p:spPr>
          <a:xfrm>
            <a:off x="6420621" y="749752"/>
            <a:ext cx="2567454" cy="2302732"/>
          </a:xfrm>
          <a:prstGeom prst="rect">
            <a:avLst/>
          </a:prstGeom>
        </p:spPr>
      </p:pic>
      <p:pic>
        <p:nvPicPr>
          <p:cNvPr id="12" name="Immagine 11" descr="Immagine che contiene natura, costa&#10;&#10;Descrizione generata automaticamente">
            <a:extLst>
              <a:ext uri="{FF2B5EF4-FFF2-40B4-BE49-F238E27FC236}">
                <a16:creationId xmlns:a16="http://schemas.microsoft.com/office/drawing/2014/main" id="{779A85BA-2853-422D-BA13-B8F413530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599" b="2"/>
          <a:stretch/>
        </p:blipFill>
        <p:spPr>
          <a:xfrm>
            <a:off x="6444048" y="3396104"/>
            <a:ext cx="2520599" cy="31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FA1809-3CDC-4E00-8364-6D5DCF95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17" y="255554"/>
            <a:ext cx="7788123" cy="730205"/>
          </a:xfrm>
        </p:spPr>
        <p:txBody>
          <a:bodyPr anchor="b">
            <a:normAutofit/>
          </a:bodyPr>
          <a:lstStyle/>
          <a:p>
            <a:pPr algn="ctr"/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Requisiti per l’ammissione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9F60B1CC-2DD0-4764-84A1-E98D462316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3568" y="1124744"/>
            <a:ext cx="7788123" cy="505626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indent="-228600" defTabSz="9144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Possesso di una laurea triennale nelle classi L-18 (Economia Aziendale) o L-33 (Economia e Commercio) o di altro titolo di studio conseguito all’estero riconosciuto equipollente (ex L. 270/04) o laurea triennale nelle classi 17 (Economia aziendale) e 28 (Economia e Commercio) (ex L. 509/99).</a:t>
            </a:r>
          </a:p>
          <a:p>
            <a:pPr indent="-228600" defTabSz="9144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Coloro che abbiano conseguito una laurea triennale appartenente ad una classe diversa dalla L-18, L-33 (ex L. 270/04) e 17 e 28 (ex L. 509/99) devono dimostrare il possesso di almeno 30 CFU (di cui almeno 6 CFU per ciascun ambito) nell'ambito delle:</a:t>
            </a:r>
          </a:p>
          <a:p>
            <a:pPr marL="628650" lvl="1" indent="-228600" defTabSz="9144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Scienze Aziendali: SECS-P/07, SECS-P/08, SECS-P/09, SECS-P/10, SECS-P/11, SECS-P/13</a:t>
            </a:r>
          </a:p>
          <a:p>
            <a:pPr marL="628650" lvl="1" indent="-228600" defTabSz="9144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Scienze Economiche: SECS-P/01, SECS-P/02, SECS-P/03, SECS-P/06, SECS-P/12</a:t>
            </a:r>
          </a:p>
          <a:p>
            <a:pPr marL="628650" lvl="1" indent="-228600" defTabSz="9144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Scienze Matematico-Statistiche: SECS-S/01, SECS-S/03, SECS-S/04, SECS-S/06</a:t>
            </a:r>
          </a:p>
          <a:p>
            <a:pPr marL="628650" lvl="1" indent="-228600" defTabSz="9144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Scienze Giuridiche: IUS/01, IUS/04, IUS/07, IUS/10, IUS/12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Conoscenza della lingua inglese a livello B2</a:t>
            </a:r>
          </a:p>
        </p:txBody>
      </p:sp>
    </p:spTree>
    <p:extLst>
      <p:ext uri="{BB962C8B-B14F-4D97-AF65-F5344CB8AC3E}">
        <p14:creationId xmlns:p14="http://schemas.microsoft.com/office/powerpoint/2010/main" val="169048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B994BB-3572-49BC-9BB4-DE86063E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47" y="1139740"/>
            <a:ext cx="7457037" cy="827173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(I anno)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5F05721-925F-4A96-A308-D1EC36368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0849"/>
              </p:ext>
            </p:extLst>
          </p:nvPr>
        </p:nvGraphicFramePr>
        <p:xfrm>
          <a:off x="645913" y="2132856"/>
          <a:ext cx="7886701" cy="390816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399881">
                  <a:extLst>
                    <a:ext uri="{9D8B030D-6E8A-4147-A177-3AD203B41FA5}">
                      <a16:colId xmlns:a16="http://schemas.microsoft.com/office/drawing/2014/main" val="1824196666"/>
                    </a:ext>
                  </a:extLst>
                </a:gridCol>
                <a:gridCol w="1464407">
                  <a:extLst>
                    <a:ext uri="{9D8B030D-6E8A-4147-A177-3AD203B41FA5}">
                      <a16:colId xmlns:a16="http://schemas.microsoft.com/office/drawing/2014/main" val="1314988718"/>
                    </a:ext>
                  </a:extLst>
                </a:gridCol>
                <a:gridCol w="1022413">
                  <a:extLst>
                    <a:ext uri="{9D8B030D-6E8A-4147-A177-3AD203B41FA5}">
                      <a16:colId xmlns:a16="http://schemas.microsoft.com/office/drawing/2014/main" val="2675354899"/>
                    </a:ext>
                  </a:extLst>
                </a:gridCol>
              </a:tblGrid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260698382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Strategia d’impresa e management internazionale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3853881465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Ecologia industriale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SECS-P/13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2595661720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SECS-P/08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1458313484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intelligence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ING-INF/05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703474047"/>
                  </a:ext>
                </a:extLst>
              </a:tr>
              <a:tr h="26902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8 CFU a scelta dello studente fra: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4677" marR="1467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45485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Mercato e procedure concorsuali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IUS/04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1012345671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tributario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IUS/12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1276458018"/>
                  </a:ext>
                </a:extLst>
              </a:tr>
              <a:tr h="26902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8 CFU a scelta dello studente fra:</a:t>
                      </a:r>
                    </a:p>
                  </a:txBody>
                  <a:tcPr marL="14677" marR="1467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77787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Bilanci straordinari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2739843273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e tecnica del mercato mobiliare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SECS-P/11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71161334"/>
                  </a:ext>
                </a:extLst>
              </a:tr>
              <a:tr h="26902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6 CFU a scelta dello studente fra:</a:t>
                      </a:r>
                    </a:p>
                  </a:txBody>
                  <a:tcPr marL="14677" marR="1467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908641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civile dello sviluppo sostenibile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IUS/01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1229664505"/>
                  </a:ext>
                </a:extLst>
              </a:tr>
              <a:tr h="26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dei consumi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IUS/01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/>
                </a:tc>
                <a:extLst>
                  <a:ext uri="{0D108BD9-81ED-4DB2-BD59-A6C34878D82A}">
                    <a16:rowId xmlns:a16="http://schemas.microsoft.com/office/drawing/2014/main" val="91613050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8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C47D985-D02F-40F6-A9BB-ECFF0298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7" y="983499"/>
            <a:ext cx="7629757" cy="1027957"/>
          </a:xfrm>
        </p:spPr>
        <p:txBody>
          <a:bodyPr anchor="ctr">
            <a:normAutofit/>
          </a:bodyPr>
          <a:lstStyle/>
          <a:p>
            <a:pPr algn="ctr"/>
            <a:r>
              <a:rPr lang="it-IT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(II anno)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F4B4316-E807-4DD5-B84E-370343135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383"/>
              </p:ext>
            </p:extLst>
          </p:nvPr>
        </p:nvGraphicFramePr>
        <p:xfrm>
          <a:off x="347765" y="2276872"/>
          <a:ext cx="8472707" cy="383248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11584">
                  <a:extLst>
                    <a:ext uri="{9D8B030D-6E8A-4147-A177-3AD203B41FA5}">
                      <a16:colId xmlns:a16="http://schemas.microsoft.com/office/drawing/2014/main" val="2582057992"/>
                    </a:ext>
                  </a:extLst>
                </a:gridCol>
                <a:gridCol w="2121742">
                  <a:extLst>
                    <a:ext uri="{9D8B030D-6E8A-4147-A177-3AD203B41FA5}">
                      <a16:colId xmlns:a16="http://schemas.microsoft.com/office/drawing/2014/main" val="2238368145"/>
                    </a:ext>
                  </a:extLst>
                </a:gridCol>
                <a:gridCol w="1439381">
                  <a:extLst>
                    <a:ext uri="{9D8B030D-6E8A-4147-A177-3AD203B41FA5}">
                      <a16:colId xmlns:a16="http://schemas.microsoft.com/office/drawing/2014/main" val="4065940582"/>
                    </a:ext>
                  </a:extLst>
                </a:gridCol>
              </a:tblGrid>
              <a:tr h="229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3201780583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pubblica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3213431988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delle risorse naturali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3508722594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 statistici multivariati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SECS-S/01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1734801871"/>
                  </a:ext>
                </a:extLst>
              </a:tr>
              <a:tr h="22927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6 CFU a scelta dello studente tra: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3742780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procurement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IUS/10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479986302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Tecnica professionale e revisione aziendale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1182536321"/>
                  </a:ext>
                </a:extLst>
              </a:tr>
              <a:tr h="22927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6 CFU a scelta dello studente tra: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5562228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 e tecnica della qualità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1060557951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Cicli produttivi e innovazione </a:t>
                      </a:r>
                      <a:endParaRPr lang="it-IT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 anchor="ctr"/>
                </a:tc>
                <a:extLst>
                  <a:ext uri="{0D108BD9-81ED-4DB2-BD59-A6C34878D82A}">
                    <a16:rowId xmlns:a16="http://schemas.microsoft.com/office/drawing/2014/main" val="1167117152"/>
                  </a:ext>
                </a:extLst>
              </a:tr>
              <a:tr h="229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a scelta dello studente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extLst>
                  <a:ext uri="{0D108BD9-81ED-4DB2-BD59-A6C34878D82A}">
                    <a16:rowId xmlns:a16="http://schemas.microsoft.com/office/drawing/2014/main" val="4072578361"/>
                  </a:ext>
                </a:extLst>
              </a:tr>
              <a:tr h="2292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Tirocini formativi e di orientamento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extLst>
                  <a:ext uri="{0D108BD9-81ED-4DB2-BD59-A6C34878D82A}">
                    <a16:rowId xmlns:a16="http://schemas.microsoft.com/office/drawing/2014/main" val="2464913481"/>
                  </a:ext>
                </a:extLst>
              </a:tr>
              <a:tr h="2292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Ulteriori conoscenze utili per l’inserimento nel mondo del lavoro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extLst>
                  <a:ext uri="{0D108BD9-81ED-4DB2-BD59-A6C34878D82A}">
                    <a16:rowId xmlns:a16="http://schemas.microsoft.com/office/drawing/2014/main" val="2893589719"/>
                  </a:ext>
                </a:extLst>
              </a:tr>
              <a:tr h="2292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Prova finale 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5" marR="46155" marT="0" marB="0"/>
                </a:tc>
                <a:extLst>
                  <a:ext uri="{0D108BD9-81ED-4DB2-BD59-A6C34878D82A}">
                    <a16:rowId xmlns:a16="http://schemas.microsoft.com/office/drawing/2014/main" val="259222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445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02560" y="177304"/>
            <a:ext cx="4040563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/>
            <a:r>
              <a:rPr lang="it-IT" sz="4400" b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Sbocchi occupazionali e professionali </a:t>
            </a:r>
            <a:endParaRPr lang="it-IT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>
          <a:xfrm>
            <a:off x="4788024" y="2851495"/>
            <a:ext cx="3810209" cy="38898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 defTabSz="914400">
              <a:spcBef>
                <a:spcPts val="1000"/>
              </a:spcBef>
            </a:pP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 nostro Corso di Laurea si prefigge di formare le figure professionali che saranno chiamate a gestire la complessità del mondo di domani, ovvero manager di aziende pubbliche e private, consulenti aziendali, analisti finanziari, esperti in contabilità e controllo di gestione, esperti in innovazione dei cicli produttivi ed ecologia industriale, esperti in marketing e internazionalizzazione delle imprese oltre che dottori commercialisti e revisori legali dei conti.</a:t>
            </a:r>
          </a:p>
          <a:p>
            <a:pPr lvl="0" algn="just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70" name="Picture 10" descr="economia aziendale">
            <a:extLst>
              <a:ext uri="{FF2B5EF4-FFF2-40B4-BE49-F238E27FC236}">
                <a16:creationId xmlns:a16="http://schemas.microsoft.com/office/drawing/2014/main" id="{100518F0-9967-4AB3-BA54-F48140B84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5" r="19575" b="-2"/>
          <a:stretch/>
        </p:blipFill>
        <p:spPr bwMode="auto">
          <a:xfrm>
            <a:off x="395536" y="476672"/>
            <a:ext cx="39801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aureati inutili e disoccupati? Ne siamo pieni! | Vanity Fair Italia">
            <a:extLst>
              <a:ext uri="{FF2B5EF4-FFF2-40B4-BE49-F238E27FC236}">
                <a16:creationId xmlns:a16="http://schemas.microsoft.com/office/drawing/2014/main" id="{06E6E10A-344A-49B7-885C-591B20D0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r="10000" b="29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794" y="494283"/>
            <a:ext cx="5638065" cy="1344975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sui laureati (Indagini Almalaurea)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20" y="1827466"/>
            <a:ext cx="5205411" cy="4337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Econ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omia e Amministrazione delle Aziende</a:t>
            </a:r>
            <a:endParaRPr lang="it-IT" sz="2400" b="1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Percentuale di Laureati occupati a un anno dal Titolo: </a:t>
            </a:r>
            <a:r>
              <a:rPr lang="it-IT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66,7%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nazionale: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66,2%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Corsi di laurea in Strategie di imprese e management</a:t>
            </a:r>
          </a:p>
          <a:p>
            <a:r>
              <a:rPr lang="it-IT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Percentuale di Laureati occupati a tre anni dal Titolo:</a:t>
            </a:r>
            <a:r>
              <a:rPr lang="it-IT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nazionale: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86,7%</a:t>
            </a:r>
          </a:p>
          <a:p>
            <a:pPr marL="0" indent="0" algn="ctr">
              <a:buNone/>
            </a:pPr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(Media degli ultimi 5 anni. Fonte: Almalaurea)</a:t>
            </a:r>
          </a:p>
        </p:txBody>
      </p:sp>
    </p:spTree>
    <p:extLst>
      <p:ext uri="{BB962C8B-B14F-4D97-AF65-F5344CB8AC3E}">
        <p14:creationId xmlns:p14="http://schemas.microsoft.com/office/powerpoint/2010/main" val="15229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Contenuti della presentazione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9" name="Segnaposto contenuto 2">
            <a:extLst>
              <a:ext uri="{FF2B5EF4-FFF2-40B4-BE49-F238E27FC236}">
                <a16:creationId xmlns:a16="http://schemas.microsoft.com/office/drawing/2014/main" id="{739D1DDB-FF69-99E2-BE6E-9ADAEE340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4752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testo, quotidiano, documento, ricevuta&#10;&#10;Descrizione generata automaticamente">
            <a:extLst>
              <a:ext uri="{FF2B5EF4-FFF2-40B4-BE49-F238E27FC236}">
                <a16:creationId xmlns:a16="http://schemas.microsoft.com/office/drawing/2014/main" id="{85959F47-92CC-ACE6-8973-F91CAAF3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93" y="88492"/>
            <a:ext cx="3819365" cy="6681015"/>
          </a:xfrm>
          <a:prstGeom prst="rect">
            <a:avLst/>
          </a:prstGeom>
        </p:spPr>
      </p:pic>
      <p:pic>
        <p:nvPicPr>
          <p:cNvPr id="11" name="Immagine 10" descr="Immagine che contiene esterni, erba, cielo, edificio&#10;&#10;Descrizione generata automaticamente">
            <a:extLst>
              <a:ext uri="{FF2B5EF4-FFF2-40B4-BE49-F238E27FC236}">
                <a16:creationId xmlns:a16="http://schemas.microsoft.com/office/drawing/2014/main" id="{980EFF98-4D34-4C3E-0D45-2B2FD5FF6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3" y="2780928"/>
            <a:ext cx="4562268" cy="324036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69D29D2-5090-B6DF-8B74-EBB6BBF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03" y="636376"/>
            <a:ext cx="4655128" cy="1344975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Elevato tasso di soddisfazione degli studenti</a:t>
            </a:r>
          </a:p>
        </p:txBody>
      </p:sp>
    </p:spTree>
    <p:extLst>
      <p:ext uri="{BB962C8B-B14F-4D97-AF65-F5344CB8AC3E}">
        <p14:creationId xmlns:p14="http://schemas.microsoft.com/office/powerpoint/2010/main" val="41875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658554-4CC1-4559-9C7C-D3377794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7173" y="3705611"/>
            <a:ext cx="7868741" cy="1169244"/>
          </a:xfrm>
        </p:spPr>
        <p:txBody>
          <a:bodyPr anchor="b">
            <a:normAutofit/>
          </a:bodyPr>
          <a:lstStyle/>
          <a:p>
            <a:r>
              <a:rPr lang="it-IT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Organizzazione e servizi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443019-571F-4479-AFDB-8DBAEC50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16608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482" name="Picture 2" descr="Prestazioni di servizi a soggetti UE - Studio Orlandi Commercialisti Milano">
            <a:extLst>
              <a:ext uri="{FF2B5EF4-FFF2-40B4-BE49-F238E27FC236}">
                <a16:creationId xmlns:a16="http://schemas.microsoft.com/office/drawing/2014/main" id="{CBC8A0D4-A7EA-43E3-BE8F-2C860FAB8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r="6218" b="-1"/>
          <a:stretch/>
        </p:blipFill>
        <p:spPr bwMode="auto">
          <a:xfrm>
            <a:off x="316608" y="10"/>
            <a:ext cx="8207883" cy="35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7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712" y="171083"/>
            <a:ext cx="4513424" cy="851285"/>
          </a:xfrm>
        </p:spPr>
        <p:txBody>
          <a:bodyPr>
            <a:noAutofit/>
          </a:bodyPr>
          <a:lstStyle/>
          <a:p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Strutture e servizi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7" y="1193451"/>
            <a:ext cx="3946501" cy="5331893"/>
          </a:xfrm>
        </p:spPr>
        <p:txBody>
          <a:bodyPr>
            <a:no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informatico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linguistico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Servizio informazione e isola didattica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Talsef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Tutorato didattico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Ufficio tirocini (diverse convenzioni con enti e aziende)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Ufficio Erasmus (diversi accordi di cooperazione internazionale con Università estere)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Ufficio Job Placement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46E8697B-1411-4F41-B8A6-72FA2A461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123"/>
          <a:stretch/>
        </p:blipFill>
        <p:spPr bwMode="auto">
          <a:xfrm>
            <a:off x="4809087" y="10"/>
            <a:ext cx="4334913" cy="22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iblioteca della sede di Economia — Sistemi Giuridici ed Economici del  Mediterraneo: societa', ambiente, culture">
            <a:extLst>
              <a:ext uri="{FF2B5EF4-FFF2-40B4-BE49-F238E27FC236}">
                <a16:creationId xmlns:a16="http://schemas.microsoft.com/office/drawing/2014/main" id="{2B2F6102-F1AA-4DD1-AF67-4EF83D6C8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r="3" b="12296"/>
          <a:stretch/>
        </p:blipFill>
        <p:spPr bwMode="auto">
          <a:xfrm>
            <a:off x="4809087" y="4570184"/>
            <a:ext cx="4334913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aranto, Italia: guida ai luoghi da visitare - Lonely Planet">
            <a:extLst>
              <a:ext uri="{FF2B5EF4-FFF2-40B4-BE49-F238E27FC236}">
                <a16:creationId xmlns:a16="http://schemas.microsoft.com/office/drawing/2014/main" id="{121C6EA7-DE69-418F-BBBB-D61A13ED3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r="2" b="2"/>
          <a:stretch/>
        </p:blipFill>
        <p:spPr bwMode="auto">
          <a:xfrm>
            <a:off x="4809087" y="2288006"/>
            <a:ext cx="4334913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1009B54-2C29-4971-8A88-3AD785475A5A}"/>
              </a:ext>
            </a:extLst>
          </p:cNvPr>
          <p:cNvCxnSpPr>
            <a:cxnSpLocks/>
          </p:cNvCxnSpPr>
          <p:nvPr/>
        </p:nvCxnSpPr>
        <p:spPr>
          <a:xfrm>
            <a:off x="539552" y="1022368"/>
            <a:ext cx="381642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720EDC67-D721-4998-B5F9-5D1E62D3A3E5}"/>
              </a:ext>
            </a:extLst>
          </p:cNvPr>
          <p:cNvSpPr txBox="1">
            <a:spLocks/>
          </p:cNvSpPr>
          <p:nvPr/>
        </p:nvSpPr>
        <p:spPr>
          <a:xfrm>
            <a:off x="437661" y="137278"/>
            <a:ext cx="8178799" cy="762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ts val="600"/>
              </a:spcAft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Orientamento al lavoro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513C993-2AA4-44D7-9BD2-33AB2988DFB8}"/>
              </a:ext>
            </a:extLst>
          </p:cNvPr>
          <p:cNvSpPr txBox="1"/>
          <p:nvPr/>
        </p:nvSpPr>
        <p:spPr>
          <a:xfrm>
            <a:off x="787761" y="1016327"/>
            <a:ext cx="4440536" cy="5544616"/>
          </a:xfrm>
          <a:custGeom>
            <a:avLst/>
            <a:gdLst>
              <a:gd name="connsiteX0" fmla="*/ 0 w 4440536"/>
              <a:gd name="connsiteY0" fmla="*/ 0 h 5544616"/>
              <a:gd name="connsiteX1" fmla="*/ 4440536 w 4440536"/>
              <a:gd name="connsiteY1" fmla="*/ 0 h 5544616"/>
              <a:gd name="connsiteX2" fmla="*/ 4440536 w 4440536"/>
              <a:gd name="connsiteY2" fmla="*/ 5544616 h 5544616"/>
              <a:gd name="connsiteX3" fmla="*/ 0 w 4440536"/>
              <a:gd name="connsiteY3" fmla="*/ 5544616 h 5544616"/>
              <a:gd name="connsiteX4" fmla="*/ 0 w 4440536"/>
              <a:gd name="connsiteY4" fmla="*/ 0 h 554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0536" h="5544616" fill="none" extrusionOk="0">
                <a:moveTo>
                  <a:pt x="0" y="0"/>
                </a:moveTo>
                <a:cubicBezTo>
                  <a:pt x="1147280" y="-77238"/>
                  <a:pt x="3532612" y="-79550"/>
                  <a:pt x="4440536" y="0"/>
                </a:cubicBezTo>
                <a:cubicBezTo>
                  <a:pt x="4482357" y="2255171"/>
                  <a:pt x="4284350" y="4404793"/>
                  <a:pt x="4440536" y="5544616"/>
                </a:cubicBezTo>
                <a:cubicBezTo>
                  <a:pt x="2662294" y="5631435"/>
                  <a:pt x="916110" y="5568540"/>
                  <a:pt x="0" y="5544616"/>
                </a:cubicBezTo>
                <a:cubicBezTo>
                  <a:pt x="34590" y="4503828"/>
                  <a:pt x="1147" y="623229"/>
                  <a:pt x="0" y="0"/>
                </a:cubicBezTo>
                <a:close/>
              </a:path>
              <a:path w="4440536" h="5544616" stroke="0" extrusionOk="0">
                <a:moveTo>
                  <a:pt x="0" y="0"/>
                </a:moveTo>
                <a:cubicBezTo>
                  <a:pt x="2096443" y="-41041"/>
                  <a:pt x="2946085" y="-64862"/>
                  <a:pt x="4440536" y="0"/>
                </a:cubicBezTo>
                <a:cubicBezTo>
                  <a:pt x="4367785" y="2360364"/>
                  <a:pt x="4577007" y="4347169"/>
                  <a:pt x="4440536" y="5544616"/>
                </a:cubicBezTo>
                <a:cubicBezTo>
                  <a:pt x="3843971" y="5704615"/>
                  <a:pt x="1866717" y="5591486"/>
                  <a:pt x="0" y="5544616"/>
                </a:cubicBezTo>
                <a:cubicBezTo>
                  <a:pt x="-95498" y="4074081"/>
                  <a:pt x="-145830" y="597002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614677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 fontAlgn="base">
              <a:lnSpc>
                <a:spcPct val="90000"/>
              </a:lnSpc>
              <a:spcAft>
                <a:spcPts val="600"/>
              </a:spcAft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coordinamento con l</a:t>
            </a:r>
            <a:r>
              <a:rPr 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'Agenzia di Ateneo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per il Placement, il Dipartimento Jonico ha istituito l'Ufficio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PLACE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 che offre a studenti e neolaureati i seguenti servizi: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pubblica le offerte di tirocinio e di lavoro;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realizza incontri con imprese, enti ed ordini professionali per illustrare agli    studenti le proposte di tirocinio e lavoro;</a:t>
            </a:r>
          </a:p>
          <a:p>
            <a:pPr marL="571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organizza seminari di formazione per la stesura del curriculum vitae e per affrontare un colloquio di lavoro;</a:t>
            </a:r>
          </a:p>
          <a:p>
            <a:pPr marL="571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fornisce una consulenza individuale di orientamento al lavoro;</a:t>
            </a:r>
          </a:p>
          <a:p>
            <a:pPr marL="571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avvia e promuove forme diversificate di collaborazione per l'inserimento dei laureati nel mercato del lavoro con enti e imprese.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2151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8" name="Picture 2" descr="Sportello di orientamento al lavoro | Comune di Calusco d'Adda">
            <a:extLst>
              <a:ext uri="{FF2B5EF4-FFF2-40B4-BE49-F238E27FC236}">
                <a16:creationId xmlns:a16="http://schemas.microsoft.com/office/drawing/2014/main" id="{005A70DE-AB72-4CF1-89B8-43269BE4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110" y="1692485"/>
            <a:ext cx="3170873" cy="21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9" name="Group 8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8" name="Picture 4" descr="Cos'è l'APL – Agenzia per il Lavoro |">
            <a:extLst>
              <a:ext uri="{FF2B5EF4-FFF2-40B4-BE49-F238E27FC236}">
                <a16:creationId xmlns:a16="http://schemas.microsoft.com/office/drawing/2014/main" id="{65A24812-26D8-4BF6-8AE2-4AF29EE1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5720" y="4310120"/>
            <a:ext cx="3228585" cy="19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6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rasmus+ poster">
            <a:extLst>
              <a:ext uri="{FF2B5EF4-FFF2-40B4-BE49-F238E27FC236}">
                <a16:creationId xmlns:a16="http://schemas.microsoft.com/office/drawing/2014/main" id="{582C44A3-E4E3-488E-91B6-686A73E56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"/>
          <a:stretch/>
        </p:blipFill>
        <p:spPr bwMode="auto">
          <a:xfrm>
            <a:off x="20" y="781893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48E059-5374-4E1D-8A29-4D04F814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288681"/>
            <a:ext cx="8712967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-228600" defTabSz="9144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 Erasmus +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permette agli studenti delle Università europee di trascorrere un periodo di studio, la cui durata sia di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almeno 3 mesi e non superiore a 12 mesi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presso le Università partner con le quali siano stati sottoscritti accordi interistituzionali.</a:t>
            </a:r>
          </a:p>
          <a:p>
            <a:pPr marL="0" indent="0" defTabSz="914400">
              <a:buNone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attivi accordi con oltre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Università straniere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situate nei seguenti Paesi:</a:t>
            </a:r>
          </a:p>
          <a:p>
            <a:pPr marL="0" indent="0" defTabSz="914400"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Bulgaria, Francia, Germania, Macedonia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Polonia, Romania, Spagna, Turchia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720EDC67-D721-4998-B5F9-5D1E62D3A3E5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84976" cy="83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ts val="450"/>
              </a:spcAft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Internazionalizzazione</a:t>
            </a:r>
          </a:p>
        </p:txBody>
      </p:sp>
    </p:spTree>
    <p:extLst>
      <p:ext uri="{BB962C8B-B14F-4D97-AF65-F5344CB8AC3E}">
        <p14:creationId xmlns:p14="http://schemas.microsoft.com/office/powerpoint/2010/main" val="275385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a con in mano un mouse">
            <a:extLst>
              <a:ext uri="{FF2B5EF4-FFF2-40B4-BE49-F238E27FC236}">
                <a16:creationId xmlns:a16="http://schemas.microsoft.com/office/drawing/2014/main" id="{05D113F1-C179-45DE-A2BF-19317B785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194" r="3804" b="-2"/>
          <a:stretch/>
        </p:blipFill>
        <p:spPr>
          <a:xfrm>
            <a:off x="20" y="172919"/>
            <a:ext cx="9143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581FAF-8AA2-4BF3-8E36-3625650C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5862"/>
            <a:ext cx="3382545" cy="4726276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Informazioni di contatto - governance</a:t>
            </a:r>
            <a:br>
              <a:rPr lang="it-IT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Consiglio d'Interclasse dei Corsi di Studio in EAA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SIM</a:t>
            </a:r>
            <a:br>
              <a:rPr lang="it-IT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1E6378-5FE8-4521-BD57-333946BE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52636"/>
            <a:ext cx="6047636" cy="6552728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Coordinatore e Presidente dei Corsi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di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Laurea</a:t>
            </a:r>
          </a:p>
          <a:p>
            <a:pPr marL="0" indent="0" algn="ctr" fontAlgn="base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Vincenzo Pacelli</a:t>
            </a:r>
          </a:p>
          <a:p>
            <a:pPr marL="0" indent="0" algn="ctr" fontAlgn="base">
              <a:buNone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vincenzo.pacelli@uniba.it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Segreteria didattica</a:t>
            </a:r>
          </a:p>
          <a:p>
            <a:pPr marL="0" indent="0" algn="ctr" fontAlgn="base">
              <a:buNone/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Dott. Antonio Tursi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antonio.tursi@uniba.it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Siti web:</a:t>
            </a:r>
          </a:p>
          <a:p>
            <a:pPr lvl="1" fontAlgn="base"/>
            <a:r>
              <a:rPr lang="it-IT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Economia e Amministrazione delle aziende: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https://www.uniba.it/ricerca/dipartimenti/sistemi-giuridici-ed-economici/didattica/economia-amministrazione-aziende</a:t>
            </a:r>
          </a:p>
          <a:p>
            <a:pPr lvl="1" fontAlgn="base"/>
            <a:r>
              <a:rPr lang="it-IT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d’Impresa e Management: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https://www.uniba.it/ricerca/dipartimenti/sistemi-giuridici-ed-economici/didattica/strategie-impresa-management</a:t>
            </a:r>
          </a:p>
          <a:p>
            <a:pPr lvl="1" fontAlgn="base"/>
            <a:r>
              <a:rPr lang="it-IT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Jonico: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https://www.uniba.it/ricerca/dipartimenti/sistemi-giuridici-ed-economici</a:t>
            </a:r>
          </a:p>
        </p:txBody>
      </p:sp>
    </p:spTree>
    <p:extLst>
      <p:ext uri="{BB962C8B-B14F-4D97-AF65-F5344CB8AC3E}">
        <p14:creationId xmlns:p14="http://schemas.microsoft.com/office/powerpoint/2010/main" val="102569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it-IT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Offerta formativa dell’anno accademico 2022/2023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47FFB80-FEB6-EA2C-C231-F5A959EC1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81717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47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3337098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530" y="702944"/>
            <a:ext cx="4026994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8991" y="972010"/>
            <a:ext cx="3144897" cy="3595211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Alcune informazioni preliminari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147" y="3048506"/>
            <a:ext cx="472714" cy="765242"/>
            <a:chOff x="45711" y="3048506"/>
            <a:chExt cx="630289" cy="765242"/>
          </a:xfrm>
        </p:grpSpPr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54585" y="1018554"/>
            <a:ext cx="4026995" cy="3542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struttura del sistema universitario italiano</a:t>
            </a:r>
          </a:p>
        </p:txBody>
      </p:sp>
      <p:graphicFrame>
        <p:nvGraphicFramePr>
          <p:cNvPr id="75" name="Oggetto 74">
            <a:extLst>
              <a:ext uri="{FF2B5EF4-FFF2-40B4-BE49-F238E27FC236}">
                <a16:creationId xmlns:a16="http://schemas.microsoft.com/office/drawing/2014/main" id="{8A50BB26-07EB-4B56-86A0-4FFFF1BE4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29770"/>
              </p:ext>
            </p:extLst>
          </p:nvPr>
        </p:nvGraphicFramePr>
        <p:xfrm>
          <a:off x="2702647" y="3718453"/>
          <a:ext cx="5906225" cy="25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6657930" imgH="2371725" progId="Excel.Sheet.12">
                  <p:embed/>
                </p:oleObj>
              </mc:Choice>
              <mc:Fallback>
                <p:oleObj name="Foglio di lavoro" r:id="rId2" imgW="6657930" imgH="2371725" progId="Excel.Shee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2647" y="3718453"/>
                        <a:ext cx="5906225" cy="25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6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7" y="153760"/>
            <a:ext cx="3888433" cy="4142750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273050" lvl="0" indent="-273050" algn="ctr" defTabSz="914400"/>
            <a: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  Corso di </a:t>
            </a:r>
            <a:b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</a:br>
            <a: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Laurea triennale </a:t>
            </a:r>
            <a:b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</a:br>
            <a: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in</a:t>
            </a:r>
            <a:b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</a:br>
            <a: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“Economia e Amministrazione </a:t>
            </a:r>
            <a:b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</a:br>
            <a:r>
              <a:rPr lang="it-IT" sz="3600" b="1" kern="1200" dirty="0">
                <a:solidFill>
                  <a:srgbClr val="FFFFFF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delle Aziende”</a:t>
            </a:r>
          </a:p>
        </p:txBody>
      </p:sp>
      <p:pic>
        <p:nvPicPr>
          <p:cNvPr id="3078" name="Picture 3077" descr="Foto di un laureato con copricapo visto da dietro">
            <a:extLst>
              <a:ext uri="{FF2B5EF4-FFF2-40B4-BE49-F238E27FC236}">
                <a16:creationId xmlns:a16="http://schemas.microsoft.com/office/drawing/2014/main" id="{7D4E4B0B-169A-C00A-0311-4E3FED47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2" r="-3" b="-3"/>
          <a:stretch/>
        </p:blipFill>
        <p:spPr>
          <a:xfrm>
            <a:off x="3990746" y="153760"/>
            <a:ext cx="4705721" cy="3455197"/>
          </a:xfrm>
          <a:prstGeom prst="rect">
            <a:avLst/>
          </a:prstGeom>
        </p:spPr>
      </p:pic>
      <p:pic>
        <p:nvPicPr>
          <p:cNvPr id="14" name="Picture 4" descr="Economia e Amministrazione delle Aziende (Economics and Business  Administration) — Economia e Amministrazione delle Aziende - Triennale">
            <a:extLst>
              <a:ext uri="{FF2B5EF4-FFF2-40B4-BE49-F238E27FC236}">
                <a16:creationId xmlns:a16="http://schemas.microsoft.com/office/drawing/2014/main" id="{575E3CA5-2758-4CDD-9862-2707A6D2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4149660" cy="19086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Immagine che contiene trasporto&#10;&#10;Descrizione generata automaticamente">
            <a:extLst>
              <a:ext uri="{FF2B5EF4-FFF2-40B4-BE49-F238E27FC236}">
                <a16:creationId xmlns:a16="http://schemas.microsoft.com/office/drawing/2014/main" id="{49D40063-9CE1-4F09-A1A9-E20C92786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r="-3" b="5686"/>
          <a:stretch/>
        </p:blipFill>
        <p:spPr>
          <a:xfrm>
            <a:off x="4437693" y="3717033"/>
            <a:ext cx="4258774" cy="27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g_013[1]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661" r="3" b="14783"/>
          <a:stretch/>
        </p:blipFill>
        <p:spPr>
          <a:xfrm>
            <a:off x="4511330" y="-1"/>
            <a:ext cx="4632671" cy="2937954"/>
          </a:xfrm>
          <a:prstGeom prst="rect">
            <a:avLst/>
          </a:prstGeom>
        </p:spPr>
      </p:pic>
      <p:pic>
        <p:nvPicPr>
          <p:cNvPr id="12" name="Immagine 11" descr="Immagine che contiene natura, costa&#10;&#10;Descrizione generata automaticamente">
            <a:extLst>
              <a:ext uri="{FF2B5EF4-FFF2-40B4-BE49-F238E27FC236}">
                <a16:creationId xmlns:a16="http://schemas.microsoft.com/office/drawing/2014/main" id="{779A85BA-2853-422D-BA13-B8F413530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-1" b="6380"/>
          <a:stretch/>
        </p:blipFill>
        <p:spPr>
          <a:xfrm>
            <a:off x="3152728" y="2937953"/>
            <a:ext cx="5991270" cy="3920047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74320" indent="-228600" defTabSz="91440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3400" b="1" kern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Obiettivi formativi e metodologie didattiche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312368" cy="4358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indent="-228600" algn="just" defTabSz="914400">
              <a:spcAft>
                <a:spcPts val="600"/>
              </a:spcAft>
              <a:buClr>
                <a:schemeClr val="accent3"/>
              </a:buClr>
              <a:defRPr/>
            </a:pPr>
            <a:r>
              <a:rPr lang="it-IT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Fornire, attraverso un approccio marcatamente interdisciplinare e dinamico, una solida e completa preparazione nelle discipline aziendali, economiche, finanziarie, merceologiche, matematico-statistiche e giuridiche …</a:t>
            </a:r>
          </a:p>
          <a:p>
            <a:pPr marL="114300" indent="-228600" algn="just" defTabSz="914400">
              <a:spcAft>
                <a:spcPts val="600"/>
              </a:spcAft>
              <a:buClr>
                <a:schemeClr val="accent3"/>
              </a:buClr>
              <a:defRPr/>
            </a:pPr>
            <a:r>
              <a:rPr lang="it-IT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… finalizzata alla comprensione delle problematiche della gestione aziendale oltre che della complessità sistemica e del funzionamento dei mercati …</a:t>
            </a:r>
          </a:p>
          <a:p>
            <a:pPr marL="114300" indent="-228600" algn="just" defTabSz="914400">
              <a:spcAft>
                <a:spcPts val="600"/>
              </a:spcAft>
              <a:buClr>
                <a:schemeClr val="accent3"/>
              </a:buClr>
              <a:defRPr/>
            </a:pPr>
            <a:r>
              <a:rPr lang="it-IT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 didattica viene erogata da un corpo docente significativamente qualificato e con una solida esperienza didattica, di ricerca e professionale (a livello nazionale e internazionale), attraverso metodologie didattiche moderne e dinamiche, anche con l’ausilio di laboratori e promuovendo continuamente seminari e incontri con qualificati esponenti del mondo del lavoro.</a:t>
            </a:r>
          </a:p>
        </p:txBody>
      </p:sp>
    </p:spTree>
    <p:extLst>
      <p:ext uri="{BB962C8B-B14F-4D97-AF65-F5344CB8AC3E}">
        <p14:creationId xmlns:p14="http://schemas.microsoft.com/office/powerpoint/2010/main" val="1046058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959" y="849338"/>
            <a:ext cx="3280090" cy="2059246"/>
          </a:xfrm>
        </p:spPr>
        <p:txBody>
          <a:bodyPr vert="horz" lIns="0" tIns="4572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Conoscenze richieste per l’accesso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0987" y="642750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849338"/>
            <a:ext cx="3935959" cy="25796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3"/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Possesso del diploma di scuola secondaria superiore o altro titolo di studio equipollente conseguito all’estero (e riconosciuto idoneo).</a:t>
            </a:r>
          </a:p>
          <a:p>
            <a:pPr>
              <a:buClr>
                <a:schemeClr val="accent3"/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onoscenze e competenze di base 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comprensione verbale, ragionamento logico e matematica di base</a:t>
            </a:r>
            <a:r>
              <a:rPr lang="it-IT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Tra conoscenze e competenze si gioca una partita tutta politica -  Contropiano">
            <a:extLst>
              <a:ext uri="{FF2B5EF4-FFF2-40B4-BE49-F238E27FC236}">
                <a16:creationId xmlns:a16="http://schemas.microsoft.com/office/drawing/2014/main" id="{C76DE729-5D07-480F-9EA9-292B46B8D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/>
          <a:stretch/>
        </p:blipFill>
        <p:spPr bwMode="auto">
          <a:xfrm>
            <a:off x="1331640" y="3429000"/>
            <a:ext cx="6603328" cy="31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2FDBA-8D3E-4492-9B81-296404B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it-IT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anno)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Segnaposto contenuto 8">
            <a:extLst>
              <a:ext uri="{FF2B5EF4-FFF2-40B4-BE49-F238E27FC236}">
                <a16:creationId xmlns:a16="http://schemas.microsoft.com/office/drawing/2014/main" id="{8D8CCCD0-2E62-4447-A4CD-0ADAC180A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201713"/>
              </p:ext>
            </p:extLst>
          </p:nvPr>
        </p:nvGraphicFramePr>
        <p:xfrm>
          <a:off x="610472" y="2416144"/>
          <a:ext cx="7921968" cy="41092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820289">
                  <a:extLst>
                    <a:ext uri="{9D8B030D-6E8A-4147-A177-3AD203B41FA5}">
                      <a16:colId xmlns:a16="http://schemas.microsoft.com/office/drawing/2014/main" val="131403197"/>
                    </a:ext>
                  </a:extLst>
                </a:gridCol>
                <a:gridCol w="1914475">
                  <a:extLst>
                    <a:ext uri="{9D8B030D-6E8A-4147-A177-3AD203B41FA5}">
                      <a16:colId xmlns:a16="http://schemas.microsoft.com/office/drawing/2014/main" val="1814873368"/>
                    </a:ext>
                  </a:extLst>
                </a:gridCol>
                <a:gridCol w="1187204">
                  <a:extLst>
                    <a:ext uri="{9D8B030D-6E8A-4147-A177-3AD203B41FA5}">
                      <a16:colId xmlns:a16="http://schemas.microsoft.com/office/drawing/2014/main" val="318642964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53460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Privato </a:t>
                      </a:r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IUS/01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485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aziendale e Ragioneria generale </a:t>
                      </a:r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2847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Matematica per le applicazioni economiche e finanziarie</a:t>
                      </a:r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SECS-S/06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86302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Istituzioni di Economia politica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SECS-P/01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823499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 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SECS-S/01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179829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English 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L-LIN/12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698488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disciplina da 6 CFU a scelta dello studente dalla tabella A*</a:t>
                      </a:r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0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5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51674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6343A3-0807-4E6F-92A6-F468F51C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982" y="452842"/>
            <a:ext cx="5463482" cy="12618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it-IT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di studi 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 anno)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6F9042D-F214-4AFB-B073-447A3BFE6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63317"/>
              </p:ext>
            </p:extLst>
          </p:nvPr>
        </p:nvGraphicFramePr>
        <p:xfrm>
          <a:off x="611560" y="2255259"/>
          <a:ext cx="7920880" cy="318996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576843922"/>
                    </a:ext>
                  </a:extLst>
                </a:gridCol>
                <a:gridCol w="1635475">
                  <a:extLst>
                    <a:ext uri="{9D8B030D-6E8A-4147-A177-3AD203B41FA5}">
                      <a16:colId xmlns:a16="http://schemas.microsoft.com/office/drawing/2014/main" val="242087293"/>
                    </a:ext>
                  </a:extLst>
                </a:gridCol>
                <a:gridCol w="1244845">
                  <a:extLst>
                    <a:ext uri="{9D8B030D-6E8A-4147-A177-3AD203B41FA5}">
                      <a16:colId xmlns:a16="http://schemas.microsoft.com/office/drawing/2014/main" val="222216024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formativa (AF)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39478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commerciale 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IUS/04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54810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Diritto amministrativo 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IUS/10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89218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Informatica 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ING-INF/O5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409441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Ragioneria applicata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SECS-P/07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49739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degli intermediari finanziari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SECS-P/11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02751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industriale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SECS-P/06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38966"/>
                  </a:ext>
                </a:extLst>
              </a:tr>
              <a:tr h="427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Merceologia 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SECS-P/13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5" marR="649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9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02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1734</Words>
  <Application>Microsoft Office PowerPoint</Application>
  <PresentationFormat>Presentazione su schermo (4:3)</PresentationFormat>
  <Paragraphs>282</Paragraphs>
  <Slides>25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Baguet Script</vt:lpstr>
      <vt:lpstr>Calibri</vt:lpstr>
      <vt:lpstr>Calibri Light</vt:lpstr>
      <vt:lpstr>Helvetica Neue Medium</vt:lpstr>
      <vt:lpstr>Symbol</vt:lpstr>
      <vt:lpstr>Times New Roman</vt:lpstr>
      <vt:lpstr>Wingdings</vt:lpstr>
      <vt:lpstr>Tema di Office</vt:lpstr>
      <vt:lpstr>Foglio di lavoro</vt:lpstr>
      <vt:lpstr>Presentazione dei Corsi di Laurea in  “Economia e Amministrazione delle Aziende”  e  “Strategie d’Impresa e Management”</vt:lpstr>
      <vt:lpstr>Contenuti della presentazione</vt:lpstr>
      <vt:lpstr>Offerta formativa dell’anno accademico 2022/2023</vt:lpstr>
      <vt:lpstr>Alcune informazioni preliminari</vt:lpstr>
      <vt:lpstr>   Corso di  Laurea triennale  in “Economia e Amministrazione  delle Aziende”</vt:lpstr>
      <vt:lpstr>Obiettivi formativi e metodologie didattiche</vt:lpstr>
      <vt:lpstr>Conoscenze richieste per l’accesso</vt:lpstr>
      <vt:lpstr>Piano di studi (I anno)</vt:lpstr>
      <vt:lpstr>Piano di studi (II anno)</vt:lpstr>
      <vt:lpstr>Piano di studi (III anno)</vt:lpstr>
      <vt:lpstr>Piano di studi (Tabella A*)</vt:lpstr>
      <vt:lpstr>Sbocchi occupazionali e professionali </vt:lpstr>
      <vt:lpstr>Presentazione standard di PowerPoint</vt:lpstr>
      <vt:lpstr>Obiettivi formativi e metodologie didattiche</vt:lpstr>
      <vt:lpstr>Requisiti per l’ammissione</vt:lpstr>
      <vt:lpstr>Piano di studi (I anno)</vt:lpstr>
      <vt:lpstr>Piano di studi (II anno)</vt:lpstr>
      <vt:lpstr>Sbocchi occupazionali e professionali </vt:lpstr>
      <vt:lpstr>Dati sui laureati (Indagini Almalaurea)</vt:lpstr>
      <vt:lpstr>Elevato tasso di soddisfazione degli studenti</vt:lpstr>
      <vt:lpstr>Organizzazione e servizi</vt:lpstr>
      <vt:lpstr>Strutture e servizi</vt:lpstr>
      <vt:lpstr>Presentazione standard di PowerPoint</vt:lpstr>
      <vt:lpstr>Presentazione standard di PowerPoint</vt:lpstr>
      <vt:lpstr>Informazioni di contatto - governance  Consiglio d'Interclasse dei Corsi di Studio in EAA e SIM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Offerta Formativa 2010 2011</dc:title>
  <dc:creator>Prof. Giuseppe Tassielli</dc:creator>
  <cp:lastModifiedBy>Rosa Di Capua</cp:lastModifiedBy>
  <cp:revision>270</cp:revision>
  <cp:lastPrinted>2013-03-09T18:05:07Z</cp:lastPrinted>
  <dcterms:created xsi:type="dcterms:W3CDTF">2009-03-17T18:56:08Z</dcterms:created>
  <dcterms:modified xsi:type="dcterms:W3CDTF">2023-02-02T10:19:04Z</dcterms:modified>
</cp:coreProperties>
</file>