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A270-DC48-427A-8F66-F2813E32F4CE}" type="datetimeFigureOut">
              <a:rPr lang="it-IT" smtClean="0"/>
              <a:pPr/>
              <a:t>19/02/2014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2D59C-6714-4DB1-9F08-94A92CA6E6AA}" type="slidenum">
              <a:rPr lang="it-IT" smtClean="0"/>
              <a:pPr/>
              <a:t>‹Nº›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hoah-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-1"/>
            <a:ext cx="4929190" cy="3070181"/>
          </a:xfrm>
          <a:prstGeom prst="rect">
            <a:avLst/>
          </a:prstGeom>
          <a:ln w="762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28943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 descr="img1024-700_dettaglio2_sho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1810"/>
            <a:ext cx="5831874" cy="3786190"/>
          </a:xfrm>
          <a:prstGeom prst="rect">
            <a:avLst/>
          </a:prstGeom>
        </p:spPr>
      </p:pic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113" y="3071810"/>
            <a:ext cx="4139887" cy="3786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Nazism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1500174"/>
            <a:ext cx="5286412" cy="35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r>
              <a:rPr lang="it-IT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SHOAH</a:t>
            </a:r>
            <a:endParaRPr lang="it-IT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3438" y="142852"/>
            <a:ext cx="4214842" cy="414340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Los </a:t>
            </a:r>
            <a:r>
              <a:rPr lang="it-IT" dirty="0" err="1" smtClean="0">
                <a:solidFill>
                  <a:schemeClr val="bg1"/>
                </a:solidFill>
              </a:rPr>
              <a:t>judìos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fueron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forzados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chemeClr val="bg1"/>
                </a:solidFill>
              </a:rPr>
              <a:t>dejar</a:t>
            </a:r>
            <a:r>
              <a:rPr lang="it-IT" dirty="0" smtClean="0">
                <a:solidFill>
                  <a:schemeClr val="bg1"/>
                </a:solidFill>
              </a:rPr>
              <a:t> su </a:t>
            </a:r>
            <a:r>
              <a:rPr lang="it-IT" dirty="0" err="1" smtClean="0">
                <a:solidFill>
                  <a:schemeClr val="bg1"/>
                </a:solidFill>
              </a:rPr>
              <a:t>religiòn</a:t>
            </a:r>
            <a:r>
              <a:rPr lang="it-IT" dirty="0" smtClean="0">
                <a:solidFill>
                  <a:schemeClr val="bg1"/>
                </a:solidFill>
              </a:rPr>
              <a:t> y </a:t>
            </a:r>
            <a:r>
              <a:rPr lang="it-IT" dirty="0" err="1" smtClean="0">
                <a:solidFill>
                  <a:schemeClr val="bg1"/>
                </a:solidFill>
              </a:rPr>
              <a:t>practicar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cristianismo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Sin embargo </a:t>
            </a:r>
            <a:r>
              <a:rPr lang="it-IT" dirty="0" err="1" smtClean="0">
                <a:solidFill>
                  <a:schemeClr val="bg1"/>
                </a:solidFill>
              </a:rPr>
              <a:t>sigueron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ejercitando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judaìsmo</a:t>
            </a:r>
            <a:r>
              <a:rPr lang="it-IT" dirty="0" smtClean="0">
                <a:solidFill>
                  <a:schemeClr val="bg1"/>
                </a:solidFill>
              </a:rPr>
              <a:t> y </a:t>
            </a:r>
            <a:r>
              <a:rPr lang="it-IT" dirty="0" err="1" smtClean="0">
                <a:solidFill>
                  <a:schemeClr val="bg1"/>
                </a:solidFill>
              </a:rPr>
              <a:t>fueron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llamados</a:t>
            </a:r>
            <a:r>
              <a:rPr lang="it-IT" dirty="0" smtClean="0">
                <a:solidFill>
                  <a:schemeClr val="bg1"/>
                </a:solidFill>
              </a:rPr>
              <a:t> con </a:t>
            </a:r>
            <a:r>
              <a:rPr lang="it-IT" dirty="0" err="1" smtClean="0">
                <a:solidFill>
                  <a:schemeClr val="bg1"/>
                </a:solidFill>
              </a:rPr>
              <a:t>el</a:t>
            </a:r>
            <a:r>
              <a:rPr lang="it-IT" dirty="0" smtClean="0">
                <a:solidFill>
                  <a:schemeClr val="bg1"/>
                </a:solidFill>
              </a:rPr>
              <a:t> tèrmino negativo “</a:t>
            </a:r>
            <a:r>
              <a:rPr lang="it-IT" dirty="0" err="1" smtClean="0">
                <a:solidFill>
                  <a:schemeClr val="bg1"/>
                </a:solidFill>
              </a:rPr>
              <a:t>marranos</a:t>
            </a:r>
            <a:r>
              <a:rPr lang="it-IT" dirty="0" smtClean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4" name="Immagine 3" descr="01_411-400x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mani-che-preg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071942"/>
            <a:ext cx="2786082" cy="257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500034" y="3857628"/>
            <a:ext cx="435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chemeClr val="bg1"/>
                </a:solidFill>
              </a:rPr>
              <a:t>Fueron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asì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acusados</a:t>
            </a:r>
            <a:r>
              <a:rPr lang="it-IT" sz="3200" dirty="0" smtClean="0">
                <a:solidFill>
                  <a:schemeClr val="bg1"/>
                </a:solidFill>
              </a:rPr>
              <a:t> por </a:t>
            </a:r>
            <a:r>
              <a:rPr lang="it-IT" sz="3200" dirty="0" err="1" smtClean="0">
                <a:solidFill>
                  <a:schemeClr val="bg1"/>
                </a:solidFill>
              </a:rPr>
              <a:t>falsedad</a:t>
            </a:r>
            <a:r>
              <a:rPr lang="it-IT" sz="3200" dirty="0" smtClean="0">
                <a:solidFill>
                  <a:schemeClr val="bg1"/>
                </a:solidFill>
              </a:rPr>
              <a:t>, </a:t>
            </a:r>
            <a:r>
              <a:rPr lang="it-IT" sz="3200" dirty="0" err="1" smtClean="0">
                <a:solidFill>
                  <a:schemeClr val="bg1"/>
                </a:solidFill>
              </a:rPr>
              <a:t>corrupciòn</a:t>
            </a:r>
            <a:r>
              <a:rPr lang="it-IT" sz="3200" dirty="0" smtClean="0">
                <a:solidFill>
                  <a:schemeClr val="bg1"/>
                </a:solidFill>
              </a:rPr>
              <a:t> y  </a:t>
            </a:r>
            <a:r>
              <a:rPr lang="it-IT" sz="3200" dirty="0" err="1" smtClean="0">
                <a:solidFill>
                  <a:schemeClr val="bg1"/>
                </a:solidFill>
              </a:rPr>
              <a:t>etiquetados</a:t>
            </a:r>
            <a:r>
              <a:rPr lang="it-IT" sz="3200" dirty="0" smtClean="0">
                <a:solidFill>
                  <a:schemeClr val="bg1"/>
                </a:solidFill>
              </a:rPr>
              <a:t> de </a:t>
            </a:r>
            <a:r>
              <a:rPr lang="it-IT" sz="3200" dirty="0" err="1" smtClean="0">
                <a:solidFill>
                  <a:schemeClr val="bg1"/>
                </a:solidFill>
              </a:rPr>
              <a:t>esta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manera</a:t>
            </a:r>
            <a:r>
              <a:rPr lang="it-IT" sz="3200" dirty="0" smtClean="0">
                <a:solidFill>
                  <a:schemeClr val="bg1"/>
                </a:solidFill>
              </a:rPr>
              <a:t> hasta </a:t>
            </a:r>
            <a:r>
              <a:rPr lang="it-IT" sz="3200" dirty="0" err="1" smtClean="0">
                <a:solidFill>
                  <a:schemeClr val="bg1"/>
                </a:solidFill>
              </a:rPr>
              <a:t>nuestros</a:t>
            </a:r>
            <a:r>
              <a:rPr lang="it-IT" sz="3200" dirty="0" smtClean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dìas</a:t>
            </a:r>
            <a:r>
              <a:rPr lang="it-IT" sz="3200" dirty="0" smtClean="0">
                <a:solidFill>
                  <a:schemeClr val="bg1"/>
                </a:solidFill>
              </a:rPr>
              <a:t>.</a:t>
            </a:r>
            <a:endParaRPr lang="it-IT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150516919-26a1e522-67de-443d-852d-feb837db83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6027" y="0"/>
            <a:ext cx="4957973" cy="3214686"/>
          </a:xfrm>
          <a:prstGeom prst="rect">
            <a:avLst/>
          </a:prstGeom>
        </p:spPr>
      </p:pic>
      <p:pic>
        <p:nvPicPr>
          <p:cNvPr id="5" name="Immagine 4" descr="abbruzzese-mostra-ghetti-nazisti-2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0628" cy="3286124"/>
          </a:xfrm>
          <a:prstGeom prst="rect">
            <a:avLst/>
          </a:prstGeom>
        </p:spPr>
      </p:pic>
      <p:pic>
        <p:nvPicPr>
          <p:cNvPr id="7" name="Immagine 6" descr="img-1201311423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86090"/>
            <a:ext cx="5912855" cy="3671910"/>
          </a:xfrm>
          <a:prstGeom prst="rect">
            <a:avLst/>
          </a:prstGeom>
        </p:spPr>
      </p:pic>
      <p:pic>
        <p:nvPicPr>
          <p:cNvPr id="8" name="Immagine 7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071810"/>
            <a:ext cx="3214678" cy="37861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043890" cy="365442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Fueron aislados en las juderìas y eso contribuyó  en la formaciòn de su cultura. Se </a:t>
            </a:r>
            <a:r>
              <a:rPr lang="it-IT" b="1" dirty="0" err="1" smtClean="0">
                <a:solidFill>
                  <a:srgbClr val="FF0000"/>
                </a:solidFill>
              </a:rPr>
              <a:t>dedicaron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sobre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todo</a:t>
            </a:r>
            <a:r>
              <a:rPr lang="it-IT" b="1" dirty="0" smtClean="0">
                <a:solidFill>
                  <a:srgbClr val="FF0000"/>
                </a:solidFill>
              </a:rPr>
              <a:t> al </a:t>
            </a:r>
            <a:r>
              <a:rPr lang="it-IT" b="1" dirty="0" err="1" smtClean="0">
                <a:solidFill>
                  <a:srgbClr val="FF0000"/>
                </a:solidFill>
              </a:rPr>
              <a:t>estudio</a:t>
            </a:r>
            <a:r>
              <a:rPr lang="it-IT" b="1" dirty="0" smtClean="0">
                <a:solidFill>
                  <a:srgbClr val="FF0000"/>
                </a:solidFill>
              </a:rPr>
              <a:t> de </a:t>
            </a:r>
            <a:r>
              <a:rPr lang="it-IT" b="1" dirty="0" err="1" smtClean="0">
                <a:solidFill>
                  <a:srgbClr val="FF0000"/>
                </a:solidFill>
              </a:rPr>
              <a:t>las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ciencias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dirty="0" err="1" smtClean="0">
                <a:solidFill>
                  <a:srgbClr val="FF0000"/>
                </a:solidFill>
              </a:rPr>
              <a:t>letras</a:t>
            </a:r>
            <a:r>
              <a:rPr lang="it-IT" b="1" dirty="0" smtClean="0">
                <a:solidFill>
                  <a:srgbClr val="FF0000"/>
                </a:solidFill>
              </a:rPr>
              <a:t>, arte.. Y de pronto llegaron a ser artistas, pintores, letrados, científicos, etc.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4942" y="571480"/>
            <a:ext cx="3929058" cy="5429288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>Eso fue, por supuesto, el </a:t>
            </a:r>
            <a:r>
              <a:rPr lang="es-ES" sz="3200" b="1" dirty="0" smtClean="0"/>
              <a:t>enésimo </a:t>
            </a:r>
            <a:r>
              <a:rPr lang="es-ES" sz="3200" b="1" dirty="0" smtClean="0"/>
              <a:t>pretexto de envidia y  celo y de </a:t>
            </a:r>
            <a:r>
              <a:rPr lang="es-ES" sz="3200" b="1" dirty="0" smtClean="0"/>
              <a:t>discriminación </a:t>
            </a:r>
            <a:r>
              <a:rPr lang="es-ES" sz="3200" b="1" dirty="0" smtClean="0"/>
              <a:t>de esta </a:t>
            </a:r>
            <a:r>
              <a:rPr lang="es-ES" sz="3200" b="1" dirty="0" smtClean="0"/>
              <a:t>población </a:t>
            </a:r>
            <a:r>
              <a:rPr lang="es-ES" sz="3200" b="1" dirty="0" smtClean="0"/>
              <a:t>..  Que </a:t>
            </a:r>
            <a:r>
              <a:rPr lang="es-ES" sz="3200" b="1" dirty="0" smtClean="0"/>
              <a:t>acabó </a:t>
            </a:r>
            <a:r>
              <a:rPr lang="es-ES" sz="3200" b="1" dirty="0" smtClean="0"/>
              <a:t>con su </a:t>
            </a:r>
            <a:r>
              <a:rPr lang="es-ES" sz="3200" b="1" dirty="0" smtClean="0"/>
              <a:t>máxima manifestación </a:t>
            </a:r>
            <a:r>
              <a:rPr lang="es-ES" sz="3200" b="1" dirty="0" smtClean="0"/>
              <a:t>durante la segunda guerra </a:t>
            </a:r>
            <a:r>
              <a:rPr lang="es-ES" sz="3200" b="1" dirty="0" smtClean="0"/>
              <a:t>mundial, </a:t>
            </a:r>
            <a:r>
              <a:rPr lang="es-ES" sz="3200" b="1" dirty="0" smtClean="0"/>
              <a:t>el exterminio de los judìos por los alemanes encabezados por Adolf Hitler.</a:t>
            </a:r>
            <a:br>
              <a:rPr lang="es-ES" sz="3200" b="1" dirty="0" smtClean="0"/>
            </a:br>
            <a:endParaRPr lang="es-ES" sz="3200" b="1" dirty="0"/>
          </a:p>
        </p:txBody>
      </p:sp>
      <p:pic>
        <p:nvPicPr>
          <p:cNvPr id="6" name="Immagine 5" descr="1241692437656_chiuso_negozio_ebr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00660" cy="4286250"/>
          </a:xfrm>
          <a:prstGeom prst="rect">
            <a:avLst/>
          </a:prstGeom>
        </p:spPr>
      </p:pic>
      <p:pic>
        <p:nvPicPr>
          <p:cNvPr id="7" name="Immagine 6" descr="deportat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57628"/>
            <a:ext cx="5000628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hoah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51416">
            <a:off x="344202" y="532197"/>
            <a:ext cx="4341377" cy="312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campi-di-concentramento_interna-nu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4143380"/>
            <a:ext cx="720095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auschiwitz_auschwitz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76717">
            <a:off x="4857752" y="857232"/>
            <a:ext cx="4076402" cy="304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4358" y="1500174"/>
            <a:ext cx="8329642" cy="1725602"/>
          </a:xfrm>
        </p:spPr>
        <p:txBody>
          <a:bodyPr>
            <a:noAutofit/>
          </a:bodyPr>
          <a:lstStyle/>
          <a:p>
            <a:r>
              <a:rPr lang="es-ES_tradnl" sz="4800" b="1" dirty="0" smtClean="0">
                <a:solidFill>
                  <a:srgbClr val="FF0000"/>
                </a:solidFill>
              </a:rPr>
              <a:t>Por eso es muy importante </a:t>
            </a:r>
            <a:r>
              <a:rPr lang="es-ES_tradnl" sz="4800" b="1" dirty="0" smtClean="0">
                <a:solidFill>
                  <a:srgbClr val="FF0000"/>
                </a:solidFill>
              </a:rPr>
              <a:t>conocer </a:t>
            </a:r>
            <a:r>
              <a:rPr lang="es-ES_tradnl" sz="4800" b="1" dirty="0" smtClean="0">
                <a:solidFill>
                  <a:srgbClr val="FF0000"/>
                </a:solidFill>
              </a:rPr>
              <a:t>y aprender </a:t>
            </a:r>
            <a:r>
              <a:rPr lang="es-ES_tradnl" sz="4800" b="1" dirty="0" smtClean="0">
                <a:solidFill>
                  <a:srgbClr val="FF0000"/>
                </a:solidFill>
              </a:rPr>
              <a:t> la </a:t>
            </a:r>
            <a:r>
              <a:rPr lang="es-ES_tradnl" sz="4800" b="1" dirty="0" smtClean="0">
                <a:solidFill>
                  <a:srgbClr val="FF0000"/>
                </a:solidFill>
              </a:rPr>
              <a:t>historia de este desgraciado pueblo...</a:t>
            </a:r>
            <a:endParaRPr lang="es-ES_tradnl" sz="48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-71502" y="3786190"/>
            <a:ext cx="9215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800" b="1" dirty="0" smtClean="0">
                <a:solidFill>
                  <a:srgbClr val="FF0000"/>
                </a:solidFill>
              </a:rPr>
              <a:t>PARA NO OLVIDAR</a:t>
            </a:r>
            <a:endParaRPr lang="es-ES_tradnl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tx2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0166" y="1142984"/>
            <a:ext cx="7329510" cy="4654560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tx2"/>
                </a:solidFill>
              </a:rPr>
              <a:t>Proyecto de: </a:t>
            </a:r>
            <a:br>
              <a:rPr lang="es-ES_tradnl" b="1" dirty="0" smtClean="0">
                <a:solidFill>
                  <a:schemeClr val="tx2"/>
                </a:solidFill>
              </a:rPr>
            </a:br>
            <a:r>
              <a:rPr lang="es-ES_tradnl" b="1" dirty="0" smtClean="0">
                <a:solidFill>
                  <a:schemeClr val="tx2"/>
                </a:solidFill>
              </a:rPr>
              <a:t>Claudia Culiersi</a:t>
            </a:r>
            <a:br>
              <a:rPr lang="es-ES_tradnl" b="1" dirty="0" smtClean="0">
                <a:solidFill>
                  <a:schemeClr val="tx2"/>
                </a:solidFill>
              </a:rPr>
            </a:br>
            <a:r>
              <a:rPr lang="es-ES_tradnl" b="1" dirty="0" smtClean="0">
                <a:solidFill>
                  <a:schemeClr val="tx2"/>
                </a:solidFill>
              </a:rPr>
              <a:t>Federica Montagna</a:t>
            </a:r>
            <a:br>
              <a:rPr lang="es-ES_tradnl" b="1" dirty="0" smtClean="0">
                <a:solidFill>
                  <a:schemeClr val="tx2"/>
                </a:solidFill>
              </a:rPr>
            </a:br>
            <a:r>
              <a:rPr lang="es-ES_tradnl" b="1" dirty="0">
                <a:solidFill>
                  <a:schemeClr val="tx2"/>
                </a:solidFill>
              </a:rPr>
              <a:t/>
            </a:r>
            <a:br>
              <a:rPr lang="es-ES_tradnl" b="1" dirty="0">
                <a:solidFill>
                  <a:schemeClr val="tx2"/>
                </a:solidFill>
              </a:rPr>
            </a:br>
            <a:r>
              <a:rPr lang="es-ES_tradnl" b="1" dirty="0" smtClean="0">
                <a:solidFill>
                  <a:schemeClr val="tx2"/>
                </a:solidFill>
              </a:rPr>
              <a:t>III C Internacional</a:t>
            </a:r>
            <a:endParaRPr lang="es-ES_tradn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hoah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4281492" cy="349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shoah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6311">
            <a:off x="5635967" y="322258"/>
            <a:ext cx="3153116" cy="340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SHOAH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1186">
            <a:off x="4214810" y="3500438"/>
            <a:ext cx="452437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5400" dirty="0" smtClean="0">
                <a:solidFill>
                  <a:schemeClr val="bg1"/>
                </a:solidFill>
              </a:rPr>
              <a:t>Desde</a:t>
            </a:r>
            <a:r>
              <a:rPr lang="it-IT" sz="5400" dirty="0" smtClean="0">
                <a:solidFill>
                  <a:schemeClr val="bg1"/>
                </a:solidFill>
              </a:rPr>
              <a:t> 1935 hasta 1945…</a:t>
            </a:r>
            <a:endParaRPr lang="it-IT" sz="54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772" y="2571744"/>
            <a:ext cx="8658228" cy="2714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4800" dirty="0" smtClean="0"/>
              <a:t>    </a:t>
            </a:r>
            <a:r>
              <a:rPr lang="it-IT" sz="4800" dirty="0" smtClean="0">
                <a:solidFill>
                  <a:schemeClr val="bg1"/>
                </a:solidFill>
              </a:rPr>
              <a:t>Màs de 5.860.000 de </a:t>
            </a:r>
            <a:r>
              <a:rPr lang="it-IT" sz="4800" dirty="0" smtClean="0">
                <a:solidFill>
                  <a:schemeClr val="bg1"/>
                </a:solidFill>
              </a:rPr>
              <a:t>judíos </a:t>
            </a:r>
            <a:r>
              <a:rPr lang="it-IT" sz="4800" dirty="0" smtClean="0">
                <a:solidFill>
                  <a:schemeClr val="bg1"/>
                </a:solidFill>
              </a:rPr>
              <a:t>murieron en los campos de exterminio</a:t>
            </a:r>
            <a:endParaRPr lang="it-IT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ho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86842" cy="65901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5715040"/>
          </a:xfrm>
        </p:spPr>
        <p:txBody>
          <a:bodyPr>
            <a:normAutofit/>
          </a:bodyPr>
          <a:lstStyle/>
          <a:p>
            <a:r>
              <a:rPr lang="it-IT" sz="4800" dirty="0" err="1" smtClean="0">
                <a:solidFill>
                  <a:srgbClr val="C00000"/>
                </a:solidFill>
              </a:rPr>
              <a:t>Condiciones</a:t>
            </a:r>
            <a:r>
              <a:rPr lang="it-IT" sz="4800" dirty="0" smtClean="0">
                <a:solidFill>
                  <a:srgbClr val="C00000"/>
                </a:solidFill>
              </a:rPr>
              <a:t> </a:t>
            </a:r>
            <a:r>
              <a:rPr lang="it-IT" sz="4800" dirty="0" err="1" smtClean="0">
                <a:solidFill>
                  <a:srgbClr val="C00000"/>
                </a:solidFill>
              </a:rPr>
              <a:t>inhumanas</a:t>
            </a:r>
            <a:r>
              <a:rPr lang="it-IT" sz="4800" dirty="0" smtClean="0">
                <a:solidFill>
                  <a:srgbClr val="C00000"/>
                </a:solidFill>
              </a:rPr>
              <a:t>..</a:t>
            </a:r>
            <a:br>
              <a:rPr lang="it-IT" sz="4800" dirty="0" smtClean="0">
                <a:solidFill>
                  <a:srgbClr val="C00000"/>
                </a:solidFill>
              </a:rPr>
            </a:br>
            <a:r>
              <a:rPr lang="it-IT" sz="4800" dirty="0" smtClean="0">
                <a:solidFill>
                  <a:srgbClr val="C00000"/>
                </a:solidFill>
              </a:rPr>
              <a:t>Pasaban </a:t>
            </a:r>
            <a:r>
              <a:rPr lang="it-IT" sz="4800" dirty="0" smtClean="0">
                <a:solidFill>
                  <a:srgbClr val="C00000"/>
                </a:solidFill>
              </a:rPr>
              <a:t>frío</a:t>
            </a:r>
            <a:r>
              <a:rPr lang="it-IT" sz="4800" dirty="0" smtClean="0">
                <a:solidFill>
                  <a:srgbClr val="C00000"/>
                </a:solidFill>
              </a:rPr>
              <a:t>, hambre, no tenìan derechos y eran forzados a trabajar hasta la muerte…</a:t>
            </a:r>
            <a:br>
              <a:rPr lang="it-IT" sz="4800" dirty="0" smtClean="0">
                <a:solidFill>
                  <a:srgbClr val="C00000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ebr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357562"/>
            <a:ext cx="4429124" cy="331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simbolo-dell27ebrais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3343276" cy="335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1714512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solidFill>
                  <a:srgbClr val="C00000"/>
                </a:solidFill>
              </a:rPr>
              <a:t>Pero.. ¿ Por </a:t>
            </a:r>
            <a:r>
              <a:rPr lang="it-IT" sz="6000" b="1" dirty="0" smtClean="0">
                <a:solidFill>
                  <a:srgbClr val="C00000"/>
                </a:solidFill>
              </a:rPr>
              <a:t>qué </a:t>
            </a:r>
            <a:r>
              <a:rPr lang="it-IT" sz="6000" b="1" dirty="0" smtClean="0">
                <a:solidFill>
                  <a:srgbClr val="C00000"/>
                </a:solidFill>
              </a:rPr>
              <a:t>los </a:t>
            </a:r>
            <a:r>
              <a:rPr lang="it-IT" sz="6000" b="1" dirty="0" smtClean="0">
                <a:solidFill>
                  <a:srgbClr val="C00000"/>
                </a:solidFill>
              </a:rPr>
              <a:t>judíos</a:t>
            </a:r>
            <a:r>
              <a:rPr lang="it-IT" sz="6000" b="1" dirty="0" smtClean="0">
                <a:solidFill>
                  <a:srgbClr val="C00000"/>
                </a:solidFill>
              </a:rPr>
              <a:t>?</a:t>
            </a:r>
            <a:endParaRPr lang="it-IT" sz="60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1472" y="3214686"/>
            <a:ext cx="8001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C00000"/>
                </a:solidFill>
              </a:rPr>
              <a:t>Para responder a esta pregunta tenemos que  volver a trazar la historia de los </a:t>
            </a:r>
            <a:r>
              <a:rPr lang="it-IT" sz="4400" dirty="0" smtClean="0">
                <a:solidFill>
                  <a:srgbClr val="C00000"/>
                </a:solidFill>
              </a:rPr>
              <a:t>judìís </a:t>
            </a:r>
            <a:r>
              <a:rPr lang="it-IT" sz="4400" dirty="0" smtClean="0">
                <a:solidFill>
                  <a:srgbClr val="C00000"/>
                </a:solidFill>
              </a:rPr>
              <a:t>desde la Edad Media</a:t>
            </a:r>
            <a:endParaRPr lang="it-IT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Leningrad_Codex_Carpet_page_e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0"/>
            <a:ext cx="261018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ebrais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0086"/>
            <a:ext cx="4715102" cy="3077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arco-di-ti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1928802"/>
            <a:ext cx="4000528" cy="297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0" y="214290"/>
            <a:ext cx="5429256" cy="3000396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>
                <a:solidFill>
                  <a:schemeClr val="bg1"/>
                </a:solidFill>
              </a:rPr>
              <a:t>Los </a:t>
            </a:r>
            <a:r>
              <a:rPr lang="it-IT" sz="2800" dirty="0" smtClean="0">
                <a:solidFill>
                  <a:schemeClr val="bg1"/>
                </a:solidFill>
              </a:rPr>
              <a:t>judíos </a:t>
            </a:r>
            <a:r>
              <a:rPr lang="it-IT" sz="2800" dirty="0" smtClean="0">
                <a:solidFill>
                  <a:schemeClr val="bg1"/>
                </a:solidFill>
              </a:rPr>
              <a:t>eran un pueblo de pastores, artesanos y campesinos </a:t>
            </a:r>
            <a:r>
              <a:rPr lang="it-IT" sz="2800" dirty="0" smtClean="0">
                <a:solidFill>
                  <a:schemeClr val="bg1"/>
                </a:solidFill>
              </a:rPr>
              <a:t>seminómadas</a:t>
            </a:r>
            <a:r>
              <a:rPr lang="it-IT" sz="2800" dirty="0" smtClean="0">
                <a:solidFill>
                  <a:schemeClr val="bg1"/>
                </a:solidFill>
              </a:rPr>
              <a:t>. 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Desde </a:t>
            </a:r>
            <a:r>
              <a:rPr lang="it-IT" sz="2800" dirty="0" smtClean="0">
                <a:solidFill>
                  <a:schemeClr val="bg1"/>
                </a:solidFill>
              </a:rPr>
              <a:t>los orígenes </a:t>
            </a:r>
            <a:r>
              <a:rPr lang="it-IT" sz="2800" dirty="0" smtClean="0">
                <a:solidFill>
                  <a:schemeClr val="bg1"/>
                </a:solidFill>
              </a:rPr>
              <a:t>fueron  acusados por la muerte de </a:t>
            </a:r>
            <a:r>
              <a:rPr lang="it-IT" sz="2800" dirty="0" smtClean="0">
                <a:solidFill>
                  <a:schemeClr val="bg1"/>
                </a:solidFill>
              </a:rPr>
              <a:t>Jesús </a:t>
            </a:r>
            <a:r>
              <a:rPr lang="it-IT" sz="2800" dirty="0" smtClean="0">
                <a:solidFill>
                  <a:schemeClr val="bg1"/>
                </a:solidFill>
              </a:rPr>
              <a:t>y llamados por eso </a:t>
            </a:r>
            <a:r>
              <a:rPr lang="it-IT" sz="2800" dirty="0" smtClean="0">
                <a:solidFill>
                  <a:schemeClr val="bg1"/>
                </a:solidFill>
              </a:rPr>
              <a:t>población </a:t>
            </a:r>
            <a:r>
              <a:rPr lang="it-IT" sz="2800" dirty="0" smtClean="0">
                <a:solidFill>
                  <a:schemeClr val="bg1"/>
                </a:solidFill>
              </a:rPr>
              <a:t>deicida. 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57752" y="3071810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Además</a:t>
            </a:r>
            <a:r>
              <a:rPr lang="it-IT" sz="2400" dirty="0" smtClean="0">
                <a:solidFill>
                  <a:schemeClr val="bg1"/>
                </a:solidFill>
              </a:rPr>
              <a:t>, los judìos estudiaban 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la Torah y </a:t>
            </a:r>
            <a:r>
              <a:rPr lang="it-IT" sz="2400" dirty="0" smtClean="0">
                <a:solidFill>
                  <a:schemeClr val="bg1"/>
                </a:solidFill>
              </a:rPr>
              <a:t>tenían </a:t>
            </a:r>
            <a:r>
              <a:rPr lang="it-IT" sz="2400" dirty="0" smtClean="0">
                <a:solidFill>
                  <a:schemeClr val="bg1"/>
                </a:solidFill>
              </a:rPr>
              <a:t>que aprender el hebreo y el </a:t>
            </a:r>
            <a:r>
              <a:rPr lang="it-IT" sz="2400" dirty="0" smtClean="0">
                <a:solidFill>
                  <a:schemeClr val="bg1"/>
                </a:solidFill>
              </a:rPr>
              <a:t>arameo,  </a:t>
            </a:r>
            <a:r>
              <a:rPr lang="it-IT" sz="2400" dirty="0" smtClean="0">
                <a:solidFill>
                  <a:schemeClr val="bg1"/>
                </a:solidFill>
              </a:rPr>
              <a:t>además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de la lengua del lugar donde habitaban. Por esto , en una època </a:t>
            </a:r>
            <a:r>
              <a:rPr lang="it-IT" sz="2400" dirty="0" smtClean="0">
                <a:solidFill>
                  <a:schemeClr val="bg1"/>
                </a:solidFill>
              </a:rPr>
              <a:t>en la que</a:t>
            </a:r>
            <a:r>
              <a:rPr lang="it-IT" sz="2400" dirty="0" smtClean="0">
                <a:solidFill>
                  <a:schemeClr val="bg1"/>
                </a:solidFill>
              </a:rPr>
              <a:t> había muchos analfabetos 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smtClean="0">
                <a:solidFill>
                  <a:schemeClr val="bg1"/>
                </a:solidFill>
              </a:rPr>
              <a:t>ellos eran </a:t>
            </a:r>
            <a:r>
              <a:rPr lang="it-IT" sz="2400" dirty="0" smtClean="0">
                <a:solidFill>
                  <a:schemeClr val="bg1"/>
                </a:solidFill>
              </a:rPr>
              <a:t>personas cultas y consideradas  “diferentes”.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60000"/>
                <a:lumOff val="4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97000">
              <a:schemeClr val="accent2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1182444-ebreo-su-uno-sfondo-bianco-illustrazione-vettori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2076" y="2352254"/>
            <a:ext cx="3671924" cy="4505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torah-scrol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73510">
            <a:off x="562023" y="3241255"/>
            <a:ext cx="3950316" cy="314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215370" cy="436880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Los </a:t>
            </a:r>
            <a:r>
              <a:rPr lang="it-IT" dirty="0" smtClean="0">
                <a:solidFill>
                  <a:srgbClr val="FF0000"/>
                </a:solidFill>
              </a:rPr>
              <a:t>judíos tenían también </a:t>
            </a:r>
            <a:r>
              <a:rPr lang="it-IT" dirty="0" smtClean="0">
                <a:solidFill>
                  <a:srgbClr val="FF0000"/>
                </a:solidFill>
              </a:rPr>
              <a:t>que respetar algunas normas de higiene (escritas en la Torah) y eso les </a:t>
            </a:r>
            <a:r>
              <a:rPr lang="it-IT" dirty="0" smtClean="0">
                <a:solidFill>
                  <a:srgbClr val="FF0000"/>
                </a:solidFill>
              </a:rPr>
              <a:t>garantizó </a:t>
            </a:r>
            <a:r>
              <a:rPr lang="it-IT" dirty="0" smtClean="0">
                <a:solidFill>
                  <a:srgbClr val="FF0000"/>
                </a:solidFill>
              </a:rPr>
              <a:t>salud. De hecho durante los periodos de peste, miseria y enfermedad los </a:t>
            </a:r>
            <a:r>
              <a:rPr lang="it-IT" dirty="0" smtClean="0">
                <a:solidFill>
                  <a:srgbClr val="FF0000"/>
                </a:solidFill>
              </a:rPr>
              <a:t>judíos </a:t>
            </a:r>
            <a:r>
              <a:rPr lang="it-IT" dirty="0" smtClean="0">
                <a:solidFill>
                  <a:srgbClr val="FF0000"/>
                </a:solidFill>
              </a:rPr>
              <a:t>que </a:t>
            </a:r>
            <a:r>
              <a:rPr lang="it-IT" dirty="0" smtClean="0">
                <a:solidFill>
                  <a:srgbClr val="FF0000"/>
                </a:solidFill>
              </a:rPr>
              <a:t>morían </a:t>
            </a:r>
            <a:r>
              <a:rPr lang="it-IT" dirty="0" smtClean="0">
                <a:solidFill>
                  <a:srgbClr val="FF0000"/>
                </a:solidFill>
              </a:rPr>
              <a:t>eran menos 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tx2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439850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Otra causa era la </a:t>
            </a:r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situación </a:t>
            </a:r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economica. </a:t>
            </a:r>
            <a:endParaRPr lang="it-IT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La Biblia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prohibía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préstamo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; de hecho los cristianos no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podían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prestar dinero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cambio de beneficios u otro dinero. </a:t>
            </a: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Los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judíos se aprovecharon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de la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situación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y empezaron a especializarse en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economía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Llegaron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ser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banqueros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usureros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y se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hicieron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muy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ricos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. Por eso empezaron a ser envidiados, aislados y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también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perseguidos.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Jews murdered in the Iasi pogro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08" y="3786190"/>
            <a:ext cx="600079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72066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lviv-pogroms-1941-unattributed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5744"/>
            <a:ext cx="3143240" cy="357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shoah-famil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34" y="1"/>
            <a:ext cx="4071966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529750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3300"/>
                </a:solidFill>
              </a:rPr>
              <a:t>Ejemplo de </a:t>
            </a:r>
            <a:r>
              <a:rPr lang="it-IT" b="1" dirty="0" smtClean="0">
                <a:solidFill>
                  <a:srgbClr val="FF3300"/>
                </a:solidFill>
              </a:rPr>
              <a:t>persecución </a:t>
            </a:r>
            <a:r>
              <a:rPr lang="it-IT" b="1" dirty="0" smtClean="0">
                <a:solidFill>
                  <a:srgbClr val="FF3300"/>
                </a:solidFill>
              </a:rPr>
              <a:t>fueron los Pogroms. Se desarrollaron en el este de Europa y eran actos de violencia y </a:t>
            </a:r>
            <a:r>
              <a:rPr lang="it-IT" b="1" dirty="0" smtClean="0">
                <a:solidFill>
                  <a:srgbClr val="FF3300"/>
                </a:solidFill>
              </a:rPr>
              <a:t>persecución </a:t>
            </a:r>
            <a:r>
              <a:rPr lang="it-IT" b="1" dirty="0" smtClean="0">
                <a:solidFill>
                  <a:srgbClr val="FF3300"/>
                </a:solidFill>
              </a:rPr>
              <a:t>contra los </a:t>
            </a:r>
            <a:r>
              <a:rPr lang="it-IT" b="1" dirty="0" smtClean="0">
                <a:solidFill>
                  <a:srgbClr val="FF3300"/>
                </a:solidFill>
              </a:rPr>
              <a:t>judíos</a:t>
            </a:r>
            <a:r>
              <a:rPr lang="it-IT" b="1" dirty="0" smtClean="0">
                <a:solidFill>
                  <a:srgbClr val="FF3300"/>
                </a:solidFill>
              </a:rPr>
              <a:t>.</a:t>
            </a:r>
            <a:endParaRPr lang="it-IT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FFFF">
                <a:alpha val="13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214974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Pero.. La </a:t>
            </a:r>
            <a:r>
              <a:rPr lang="it-IT" sz="4000" b="1" dirty="0" err="1" smtClean="0">
                <a:solidFill>
                  <a:schemeClr val="bg1"/>
                </a:solidFill>
              </a:rPr>
              <a:t>situaciòn</a:t>
            </a:r>
            <a:r>
              <a:rPr lang="it-IT" sz="4000" b="1" dirty="0" smtClean="0">
                <a:solidFill>
                  <a:schemeClr val="bg1"/>
                </a:solidFill>
              </a:rPr>
              <a:t> de </a:t>
            </a:r>
            <a:r>
              <a:rPr lang="it-IT" sz="4000" b="1" dirty="0" err="1" smtClean="0">
                <a:solidFill>
                  <a:schemeClr val="bg1"/>
                </a:solidFill>
              </a:rPr>
              <a:t>ventaja</a:t>
            </a:r>
            <a:r>
              <a:rPr lang="it-IT" sz="4000" b="1" dirty="0" smtClean="0">
                <a:solidFill>
                  <a:schemeClr val="bg1"/>
                </a:solidFill>
              </a:rPr>
              <a:t> de </a:t>
            </a:r>
            <a:r>
              <a:rPr lang="it-IT" sz="4000" b="1" dirty="0" err="1" smtClean="0">
                <a:solidFill>
                  <a:schemeClr val="bg1"/>
                </a:solidFill>
              </a:rPr>
              <a:t>los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judìos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fue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aprovechada</a:t>
            </a:r>
            <a:r>
              <a:rPr lang="it-IT" sz="4000" b="1" dirty="0" smtClean="0">
                <a:solidFill>
                  <a:schemeClr val="bg1"/>
                </a:solidFill>
              </a:rPr>
              <a:t> por </a:t>
            </a:r>
            <a:r>
              <a:rPr lang="it-IT" sz="4000" b="1" dirty="0" err="1" smtClean="0">
                <a:solidFill>
                  <a:schemeClr val="bg1"/>
                </a:solidFill>
              </a:rPr>
              <a:t>los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reyes</a:t>
            </a:r>
            <a:r>
              <a:rPr lang="it-IT" sz="4000" b="1" dirty="0" smtClean="0">
                <a:solidFill>
                  <a:schemeClr val="bg1"/>
                </a:solidFill>
              </a:rPr>
              <a:t> (de </a:t>
            </a:r>
            <a:r>
              <a:rPr lang="it-IT" sz="4000" b="1" dirty="0" err="1" smtClean="0">
                <a:solidFill>
                  <a:schemeClr val="bg1"/>
                </a:solidFill>
              </a:rPr>
              <a:t>Espana</a:t>
            </a:r>
            <a:r>
              <a:rPr lang="it-IT" sz="4000" b="1" dirty="0" smtClean="0">
                <a:solidFill>
                  <a:schemeClr val="bg1"/>
                </a:solidFill>
              </a:rPr>
              <a:t>, Francia y </a:t>
            </a:r>
            <a:r>
              <a:rPr lang="it-IT" sz="4000" b="1" dirty="0" err="1" smtClean="0">
                <a:solidFill>
                  <a:schemeClr val="bg1"/>
                </a:solidFill>
              </a:rPr>
              <a:t>toda</a:t>
            </a:r>
            <a:r>
              <a:rPr lang="it-IT" sz="4000" b="1" dirty="0" smtClean="0">
                <a:solidFill>
                  <a:schemeClr val="bg1"/>
                </a:solidFill>
              </a:rPr>
              <a:t> Europa) durante la </a:t>
            </a:r>
            <a:r>
              <a:rPr lang="it-IT" sz="4000" b="1" dirty="0" err="1" smtClean="0">
                <a:solidFill>
                  <a:schemeClr val="bg1"/>
                </a:solidFill>
              </a:rPr>
              <a:t>Edad</a:t>
            </a:r>
            <a:r>
              <a:rPr lang="it-IT" sz="4000" b="1" dirty="0" smtClean="0">
                <a:solidFill>
                  <a:schemeClr val="bg1"/>
                </a:solidFill>
              </a:rPr>
              <a:t> Media, </a:t>
            </a:r>
            <a:r>
              <a:rPr lang="it-IT" sz="4000" b="1" dirty="0" err="1" smtClean="0">
                <a:solidFill>
                  <a:schemeClr val="bg1"/>
                </a:solidFill>
              </a:rPr>
              <a:t>que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pedìan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ayuda</a:t>
            </a:r>
            <a:r>
              <a:rPr lang="it-IT" sz="4000" b="1" dirty="0">
                <a:solidFill>
                  <a:schemeClr val="bg1"/>
                </a:solidFill>
              </a:rPr>
              <a:t> </a:t>
            </a:r>
            <a:r>
              <a:rPr lang="it-IT" sz="4000" b="1" dirty="0" smtClean="0">
                <a:solidFill>
                  <a:schemeClr val="bg1"/>
                </a:solidFill>
              </a:rPr>
              <a:t>para </a:t>
            </a:r>
            <a:r>
              <a:rPr lang="it-IT" sz="4000" b="1" dirty="0" err="1" smtClean="0">
                <a:solidFill>
                  <a:schemeClr val="bg1"/>
                </a:solidFill>
              </a:rPr>
              <a:t>financiar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las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guerras</a:t>
            </a:r>
            <a:r>
              <a:rPr lang="it-IT" sz="4000" b="1" dirty="0" smtClean="0">
                <a:solidFill>
                  <a:schemeClr val="bg1"/>
                </a:solidFill>
              </a:rPr>
              <a:t> y </a:t>
            </a:r>
            <a:r>
              <a:rPr lang="it-IT" sz="4000" b="1" dirty="0" err="1" smtClean="0">
                <a:solidFill>
                  <a:schemeClr val="bg1"/>
                </a:solidFill>
              </a:rPr>
              <a:t>los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ejercitos</a:t>
            </a:r>
            <a:r>
              <a:rPr lang="it-IT" sz="4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sz="4000" b="1" dirty="0" err="1" smtClean="0">
                <a:solidFill>
                  <a:schemeClr val="bg1"/>
                </a:solidFill>
              </a:rPr>
              <a:t>Esto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siguiò</a:t>
            </a:r>
            <a:r>
              <a:rPr lang="it-IT" sz="4000" b="1" dirty="0">
                <a:solidFill>
                  <a:schemeClr val="bg1"/>
                </a:solidFill>
              </a:rPr>
              <a:t> </a:t>
            </a:r>
            <a:r>
              <a:rPr lang="it-IT" sz="4000" b="1" dirty="0" smtClean="0">
                <a:solidFill>
                  <a:schemeClr val="bg1"/>
                </a:solidFill>
              </a:rPr>
              <a:t>instaurando </a:t>
            </a:r>
            <a:r>
              <a:rPr lang="it-IT" sz="4000" b="1" dirty="0" err="1" smtClean="0">
                <a:solidFill>
                  <a:schemeClr val="bg1"/>
                </a:solidFill>
              </a:rPr>
              <a:t>mucha</a:t>
            </a:r>
            <a:r>
              <a:rPr lang="it-IT" sz="4000" b="1" dirty="0" smtClean="0">
                <a:solidFill>
                  <a:schemeClr val="bg1"/>
                </a:solidFill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</a:rPr>
              <a:t>rivaldad</a:t>
            </a:r>
            <a:r>
              <a:rPr lang="it-IT" sz="4000" b="1" dirty="0" smtClean="0">
                <a:solidFill>
                  <a:schemeClr val="bg1"/>
                </a:solidFill>
              </a:rPr>
              <a:t>..y al </a:t>
            </a:r>
            <a:r>
              <a:rPr lang="it-IT" sz="4000" b="1" dirty="0" err="1" smtClean="0">
                <a:solidFill>
                  <a:schemeClr val="bg1"/>
                </a:solidFill>
              </a:rPr>
              <a:t>final</a:t>
            </a:r>
            <a:r>
              <a:rPr lang="it-IT" sz="4000" b="1" dirty="0" smtClean="0">
                <a:solidFill>
                  <a:schemeClr val="bg1"/>
                </a:solidFill>
              </a:rPr>
              <a:t>..   </a:t>
            </a:r>
            <a:endParaRPr lang="it-IT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446</Words>
  <Application>Microsoft Office PowerPoint</Application>
  <PresentationFormat>Presentación en pantalla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di Office</vt:lpstr>
      <vt:lpstr>SHOAH</vt:lpstr>
      <vt:lpstr>Desde 1935 hasta 1945…</vt:lpstr>
      <vt:lpstr>Condiciones inhumanas.. Pasaban frío, hambre, no tenìan derechos y eran forzados a trabajar hasta la muerte…  </vt:lpstr>
      <vt:lpstr>Pero.. ¿ Por qué los judíos?</vt:lpstr>
      <vt:lpstr>Los judíos eran un pueblo de pastores, artesanos y campesinos seminómadas.  Desde los orígenes fueron  acusados por la muerte de Jesús y llamados por eso población deicida. </vt:lpstr>
      <vt:lpstr>Los judíos tenían también que respetar algunas normas de higiene (escritas en la Torah) y eso les garantizó salud. De hecho durante los periodos de peste, miseria y enfermedad los judíos que morían eran menos . </vt:lpstr>
      <vt:lpstr>Otra causa era la situación economica. </vt:lpstr>
      <vt:lpstr>Ejemplo de persecución fueron los Pogroms. Se desarrollaron en el este de Europa y eran actos de violencia y persecución contra los judíos.</vt:lpstr>
      <vt:lpstr>Diapositiva 9</vt:lpstr>
      <vt:lpstr>Diapositiva 10</vt:lpstr>
      <vt:lpstr>Fueron aislados en las juderìas y eso contribuyó  en la formaciòn de su cultura. Se dedicaron sobre todo al estudio de las ciencias, letras, arte.. Y de pronto llegaron a ser artistas, pintores, letrados, científicos, etc.</vt:lpstr>
      <vt:lpstr>Eso fue, por supuesto, el enésimo pretexto de envidia y  celo y de discriminación de esta población ..  Que acabó con su máxima manifestación durante la segunda guerra mundial, el exterminio de los judìos por los alemanes encabezados por Adolf Hitler. </vt:lpstr>
      <vt:lpstr>Por eso es muy importante conocer y aprender  la historia de este desgraciado pueblo...</vt:lpstr>
      <vt:lpstr>Proyecto de:  Claudia Culiersi Federica Montagna  III C Internacional</vt:lpstr>
    </vt:vector>
  </TitlesOfParts>
  <Company>HP 610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SHOAH</dc:title>
  <dc:creator>tidy</dc:creator>
  <cp:lastModifiedBy>User</cp:lastModifiedBy>
  <cp:revision>39</cp:revision>
  <dcterms:created xsi:type="dcterms:W3CDTF">2013-02-05T19:13:42Z</dcterms:created>
  <dcterms:modified xsi:type="dcterms:W3CDTF">2014-02-19T22:35:02Z</dcterms:modified>
</cp:coreProperties>
</file>